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0" y="0"/>
            <a:ext cx="5029200" cy="6858000"/>
          </a:xfrm>
          <a:prstGeom prst="rect">
            <a:avLst/>
          </a:prstGeom>
          <a:solidFill>
            <a:srgbClr val="F96167"/>
          </a:solidFill>
          <a:ln/>
        </p:spPr>
      </p:sp>
      <p:sp>
        <p:nvSpPr>
          <p:cNvPr id="3" name="Text 1"/>
          <p:cNvSpPr/>
          <p:nvPr/>
        </p:nvSpPr>
        <p:spPr>
          <a:xfrm>
            <a:off x="457200" y="457200"/>
            <a:ext cx="1280160" cy="1280160"/>
          </a:xfrm>
          <a:prstGeom prst="rect">
            <a:avLst/>
          </a:prstGeom>
          <a:noFill/>
          <a:ln/>
        </p:spPr>
        <p:txBody>
          <a:bodyPr wrap="square" lIns="0" tIns="0" rIns="0" bIns="0" rtlCol="0" anchor="ctr"/>
          <a:lstStyle/>
          <a:p>
            <a:pPr algn="l" indent="0" marL="0">
              <a:buNone/>
            </a:pPr>
            <a:r>
              <a:rPr lang="en-US" sz="9000" b="1" dirty="0">
                <a:solidFill>
                  <a:srgbClr val="FFFFFF"/>
                </a:solidFill>
                <a:latin typeface="Georgia" pitchFamily="34" charset="0"/>
                <a:ea typeface="Georgia" pitchFamily="34" charset="-122"/>
                <a:cs typeface="Georgia" pitchFamily="34" charset="-120"/>
              </a:rPr>
              <a:t>₿</a:t>
            </a:r>
            <a:endParaRPr lang="en-US" sz="9000" dirty="0"/>
          </a:p>
        </p:txBody>
      </p:sp>
      <p:sp>
        <p:nvSpPr>
          <p:cNvPr id="4" name="Text 2"/>
          <p:cNvSpPr/>
          <p:nvPr/>
        </p:nvSpPr>
        <p:spPr>
          <a:xfrm>
            <a:off x="457200" y="1828800"/>
            <a:ext cx="4389120" cy="365760"/>
          </a:xfrm>
          <a:prstGeom prst="rect">
            <a:avLst/>
          </a:prstGeom>
          <a:noFill/>
          <a:ln/>
        </p:spPr>
        <p:txBody>
          <a:bodyPr wrap="square" lIns="0" tIns="0" rIns="0" bIns="0" rtlCol="0" anchor="ctr"/>
          <a:lstStyle/>
          <a:p>
            <a:pPr indent="0" marL="0">
              <a:buNone/>
            </a:pPr>
            <a:r>
              <a:rPr lang="en-US" sz="1400" b="1" spc="600" kern="0" dirty="0">
                <a:solidFill>
                  <a:srgbClr val="FFFFFF"/>
                </a:solidFill>
                <a:latin typeface="Calibri" pitchFamily="34" charset="0"/>
                <a:ea typeface="Calibri" pitchFamily="34" charset="-122"/>
                <a:cs typeface="Calibri" pitchFamily="34" charset="-120"/>
              </a:rPr>
              <a:t>BITCOIN STARTER</a:t>
            </a:r>
            <a:endParaRPr lang="en-US" sz="1400" dirty="0"/>
          </a:p>
        </p:txBody>
      </p:sp>
      <p:sp>
        <p:nvSpPr>
          <p:cNvPr id="5" name="Text 3"/>
          <p:cNvSpPr/>
          <p:nvPr/>
        </p:nvSpPr>
        <p:spPr>
          <a:xfrm>
            <a:off x="457200" y="2377440"/>
            <a:ext cx="4572000" cy="2926080"/>
          </a:xfrm>
          <a:prstGeom prst="rect">
            <a:avLst/>
          </a:prstGeom>
          <a:noFill/>
          <a:ln/>
        </p:spPr>
        <p:txBody>
          <a:bodyPr wrap="square" lIns="0" tIns="0" rIns="0" bIns="0" rtlCol="0" anchor="ctr"/>
          <a:lstStyle/>
          <a:p>
            <a:pPr indent="0" marL="0">
              <a:lnSpc>
                <a:spcPct val="100000"/>
              </a:lnSpc>
              <a:buNone/>
            </a:pPr>
            <a:r>
              <a:rPr lang="en-US" sz="6400" b="1" dirty="0">
                <a:solidFill>
                  <a:srgbClr val="FFFFFF"/>
                </a:solidFill>
                <a:latin typeface="Georgia" pitchFamily="34" charset="0"/>
                <a:ea typeface="Georgia" pitchFamily="34" charset="-122"/>
                <a:cs typeface="Georgia" pitchFamily="34" charset="-120"/>
              </a:rPr>
              <a:t>Start.</a:t>
            </a:r>
            <a:endParaRPr lang="en-US" sz="6400" dirty="0"/>
          </a:p>
          <a:p>
            <a:pPr indent="0" marL="0">
              <a:lnSpc>
                <a:spcPct val="100000"/>
              </a:lnSpc>
              <a:buNone/>
            </a:pPr>
            <a:r>
              <a:rPr lang="en-US" sz="6400" b="1" dirty="0">
                <a:solidFill>
                  <a:srgbClr val="F9E795"/>
                </a:solidFill>
                <a:latin typeface="Georgia" pitchFamily="34" charset="0"/>
                <a:ea typeface="Georgia" pitchFamily="34" charset="-122"/>
                <a:cs typeface="Georgia" pitchFamily="34" charset="-120"/>
              </a:rPr>
              <a:t>Transact.</a:t>
            </a:r>
            <a:endParaRPr lang="en-US" sz="6400" dirty="0"/>
          </a:p>
          <a:p>
            <a:pPr indent="0" marL="0">
              <a:lnSpc>
                <a:spcPct val="100000"/>
              </a:lnSpc>
              <a:buNone/>
            </a:pPr>
            <a:r>
              <a:rPr lang="en-US" sz="6400" b="1" dirty="0">
                <a:solidFill>
                  <a:srgbClr val="FFFFFF"/>
                </a:solidFill>
                <a:latin typeface="Georgia" pitchFamily="34" charset="0"/>
                <a:ea typeface="Georgia" pitchFamily="34" charset="-122"/>
                <a:cs typeface="Georgia" pitchFamily="34" charset="-120"/>
              </a:rPr>
              <a:t>Earn.</a:t>
            </a:r>
            <a:endParaRPr lang="en-US" sz="6400" dirty="0"/>
          </a:p>
        </p:txBody>
      </p:sp>
      <p:sp>
        <p:nvSpPr>
          <p:cNvPr id="6" name="Text 4"/>
          <p:cNvSpPr/>
          <p:nvPr/>
        </p:nvSpPr>
        <p:spPr>
          <a:xfrm>
            <a:off x="457200" y="5486400"/>
            <a:ext cx="4389120" cy="914400"/>
          </a:xfrm>
          <a:prstGeom prst="rect">
            <a:avLst/>
          </a:prstGeom>
          <a:noFill/>
          <a:ln/>
        </p:spPr>
        <p:txBody>
          <a:bodyPr wrap="square" lIns="0" tIns="0" rIns="0" bIns="0" rtlCol="0" anchor="ctr"/>
          <a:lstStyle/>
          <a:p>
            <a:pPr indent="0" marL="0">
              <a:buNone/>
            </a:pPr>
            <a:r>
              <a:rPr lang="en-US" sz="1200" i="1" dirty="0">
                <a:solidFill>
                  <a:srgbClr val="FFFFFF"/>
                </a:solidFill>
                <a:latin typeface="Calibri" pitchFamily="34" charset="0"/>
                <a:ea typeface="Calibri" pitchFamily="34" charset="-122"/>
                <a:cs typeface="Calibri" pitchFamily="34" charset="-120"/>
              </a:rPr>
              <a:t>Inaugural field campaign · First live use of BrandForce.</a:t>
            </a:r>
            <a:endParaRPr lang="en-US" sz="1200" dirty="0"/>
          </a:p>
          <a:p>
            <a:pPr indent="0" marL="0">
              <a:buNone/>
            </a:pPr>
            <a:r>
              <a:rPr lang="en-US" sz="1200" i="1" dirty="0">
                <a:solidFill>
                  <a:srgbClr val="FFFFFF"/>
                </a:solidFill>
                <a:latin typeface="Calibri" pitchFamily="34" charset="0"/>
                <a:ea typeface="Calibri" pitchFamily="34" charset="-122"/>
                <a:cs typeface="Calibri" pitchFamily="34" charset="-120"/>
              </a:rPr>
              <a:t>We build the playbook together as we walk.</a:t>
            </a:r>
            <a:endParaRPr lang="en-US" sz="1200" dirty="0"/>
          </a:p>
        </p:txBody>
      </p:sp>
      <p:sp>
        <p:nvSpPr>
          <p:cNvPr id="7" name="Text 5"/>
          <p:cNvSpPr/>
          <p:nvPr/>
        </p:nvSpPr>
        <p:spPr>
          <a:xfrm>
            <a:off x="5486400" y="914400"/>
            <a:ext cx="6217920" cy="365760"/>
          </a:xfrm>
          <a:prstGeom prst="rect">
            <a:avLst/>
          </a:prstGeom>
          <a:noFill/>
          <a:ln/>
        </p:spPr>
        <p:txBody>
          <a:bodyPr wrap="square" lIns="0" tIns="0" rIns="0" bIns="0" rtlCol="0" anchor="ctr"/>
          <a:lstStyle/>
          <a:p>
            <a:pPr indent="0" marL="0">
              <a:buNone/>
            </a:pPr>
            <a:r>
              <a:rPr lang="en-US" sz="1300" b="1" spc="800" kern="0" dirty="0">
                <a:solidFill>
                  <a:srgbClr val="F9E795"/>
                </a:solidFill>
                <a:latin typeface="Calibri" pitchFamily="34" charset="0"/>
                <a:ea typeface="Calibri" pitchFamily="34" charset="-122"/>
                <a:cs typeface="Calibri" pitchFamily="34" charset="-120"/>
              </a:rPr>
              <a:t>CAMPAIGN 01</a:t>
            </a:r>
            <a:endParaRPr lang="en-US" sz="1300" dirty="0"/>
          </a:p>
        </p:txBody>
      </p:sp>
      <p:sp>
        <p:nvSpPr>
          <p:cNvPr id="8" name="Text 6"/>
          <p:cNvSpPr/>
          <p:nvPr/>
        </p:nvSpPr>
        <p:spPr>
          <a:xfrm>
            <a:off x="5486400" y="1371600"/>
            <a:ext cx="6217920" cy="1280160"/>
          </a:xfrm>
          <a:prstGeom prst="rect">
            <a:avLst/>
          </a:prstGeom>
          <a:noFill/>
          <a:ln/>
        </p:spPr>
        <p:txBody>
          <a:bodyPr wrap="square" lIns="0" tIns="0" rIns="0" bIns="0" rtlCol="0" anchor="ctr"/>
          <a:lstStyle/>
          <a:p>
            <a:pPr indent="0" marL="0">
              <a:buNone/>
            </a:pPr>
            <a:r>
              <a:rPr lang="en-US" sz="6000" b="1" dirty="0">
                <a:solidFill>
                  <a:srgbClr val="FFFFFF"/>
                </a:solidFill>
                <a:latin typeface="Georgia" pitchFamily="34" charset="0"/>
                <a:ea typeface="Georgia" pitchFamily="34" charset="-122"/>
                <a:cs typeface="Georgia" pitchFamily="34" charset="-120"/>
              </a:rPr>
              <a:t>SOI NIMMAN</a:t>
            </a:r>
            <a:endParaRPr lang="en-US" sz="6000" dirty="0"/>
          </a:p>
        </p:txBody>
      </p:sp>
      <p:sp>
        <p:nvSpPr>
          <p:cNvPr id="9" name="Text 7"/>
          <p:cNvSpPr/>
          <p:nvPr/>
        </p:nvSpPr>
        <p:spPr>
          <a:xfrm>
            <a:off x="5486400" y="2743200"/>
            <a:ext cx="6217920" cy="365760"/>
          </a:xfrm>
          <a:prstGeom prst="rect">
            <a:avLst/>
          </a:prstGeom>
          <a:noFill/>
          <a:ln/>
        </p:spPr>
        <p:txBody>
          <a:bodyPr wrap="square" lIns="0" tIns="0" rIns="0" bIns="0" rtlCol="0" anchor="ctr"/>
          <a:lstStyle/>
          <a:p>
            <a:pPr indent="0" marL="0">
              <a:buNone/>
            </a:pPr>
            <a:r>
              <a:rPr lang="en-US" sz="1600" dirty="0">
                <a:solidFill>
                  <a:srgbClr val="F9E795"/>
                </a:solidFill>
                <a:latin typeface="Calibri" pitchFamily="34" charset="0"/>
                <a:ea typeface="Calibri" pitchFamily="34" charset="-122"/>
                <a:cs typeface="Calibri" pitchFamily="34" charset="-120"/>
              </a:rPr>
              <a:t>Chiang Mai · 2025</a:t>
            </a:r>
            <a:endParaRPr lang="en-US" sz="1600" dirty="0"/>
          </a:p>
        </p:txBody>
      </p:sp>
      <p:sp>
        <p:nvSpPr>
          <p:cNvPr id="10" name="Shape 8"/>
          <p:cNvSpPr/>
          <p:nvPr/>
        </p:nvSpPr>
        <p:spPr>
          <a:xfrm>
            <a:off x="5486400" y="3383280"/>
            <a:ext cx="5943600" cy="18288"/>
          </a:xfrm>
          <a:prstGeom prst="rect">
            <a:avLst/>
          </a:prstGeom>
          <a:solidFill>
            <a:srgbClr val="F96167"/>
          </a:solidFill>
          <a:ln/>
        </p:spPr>
      </p:sp>
      <p:sp>
        <p:nvSpPr>
          <p:cNvPr id="11" name="Shape 9"/>
          <p:cNvSpPr/>
          <p:nvPr/>
        </p:nvSpPr>
        <p:spPr>
          <a:xfrm>
            <a:off x="5486400" y="3657600"/>
            <a:ext cx="1828800" cy="457200"/>
          </a:xfrm>
          <a:prstGeom prst="roundRect">
            <a:avLst>
              <a:gd name="adj" fmla="val 20000"/>
            </a:avLst>
          </a:prstGeom>
          <a:solidFill>
            <a:srgbClr val="2F3C7E"/>
          </a:solidFill>
          <a:ln w="12700">
            <a:solidFill>
              <a:srgbClr val="F96167"/>
            </a:solidFill>
            <a:prstDash val="solid"/>
          </a:ln>
        </p:spPr>
      </p:sp>
      <p:sp>
        <p:nvSpPr>
          <p:cNvPr id="12" name="Text 10"/>
          <p:cNvSpPr/>
          <p:nvPr/>
        </p:nvSpPr>
        <p:spPr>
          <a:xfrm>
            <a:off x="5486400" y="3657600"/>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Promoters</a:t>
            </a:r>
            <a:endParaRPr lang="en-US" sz="1100" dirty="0"/>
          </a:p>
        </p:txBody>
      </p:sp>
      <p:sp>
        <p:nvSpPr>
          <p:cNvPr id="13" name="Shape 11"/>
          <p:cNvSpPr/>
          <p:nvPr/>
        </p:nvSpPr>
        <p:spPr>
          <a:xfrm>
            <a:off x="7498080" y="3657600"/>
            <a:ext cx="1828800" cy="457200"/>
          </a:xfrm>
          <a:prstGeom prst="roundRect">
            <a:avLst>
              <a:gd name="adj" fmla="val 20000"/>
            </a:avLst>
          </a:prstGeom>
          <a:solidFill>
            <a:srgbClr val="2F3C7E"/>
          </a:solidFill>
          <a:ln w="12700">
            <a:solidFill>
              <a:srgbClr val="F96167"/>
            </a:solidFill>
            <a:prstDash val="solid"/>
          </a:ln>
        </p:spPr>
      </p:sp>
      <p:sp>
        <p:nvSpPr>
          <p:cNvPr id="14" name="Text 12"/>
          <p:cNvSpPr/>
          <p:nvPr/>
        </p:nvSpPr>
        <p:spPr>
          <a:xfrm>
            <a:off x="7498080" y="3657600"/>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Digital Media</a:t>
            </a:r>
            <a:endParaRPr lang="en-US" sz="1100" dirty="0"/>
          </a:p>
        </p:txBody>
      </p:sp>
      <p:sp>
        <p:nvSpPr>
          <p:cNvPr id="15" name="Shape 13"/>
          <p:cNvSpPr/>
          <p:nvPr/>
        </p:nvSpPr>
        <p:spPr>
          <a:xfrm>
            <a:off x="9509760" y="3657600"/>
            <a:ext cx="1828800" cy="457200"/>
          </a:xfrm>
          <a:prstGeom prst="roundRect">
            <a:avLst>
              <a:gd name="adj" fmla="val 20000"/>
            </a:avLst>
          </a:prstGeom>
          <a:solidFill>
            <a:srgbClr val="2F3C7E"/>
          </a:solidFill>
          <a:ln w="12700">
            <a:solidFill>
              <a:srgbClr val="F96167"/>
            </a:solidFill>
            <a:prstDash val="solid"/>
          </a:ln>
        </p:spPr>
      </p:sp>
      <p:sp>
        <p:nvSpPr>
          <p:cNvPr id="16" name="Text 14"/>
          <p:cNvSpPr/>
          <p:nvPr/>
        </p:nvSpPr>
        <p:spPr>
          <a:xfrm>
            <a:off x="9509760" y="3657600"/>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Marketing Agency</a:t>
            </a:r>
            <a:endParaRPr lang="en-US" sz="1100" dirty="0"/>
          </a:p>
        </p:txBody>
      </p:sp>
      <p:sp>
        <p:nvSpPr>
          <p:cNvPr id="17" name="Text 15"/>
          <p:cNvSpPr/>
          <p:nvPr/>
        </p:nvSpPr>
        <p:spPr>
          <a:xfrm>
            <a:off x="5486400" y="6126480"/>
            <a:ext cx="6217920" cy="274320"/>
          </a:xfrm>
          <a:prstGeom prst="rect">
            <a:avLst/>
          </a:prstGeom>
          <a:noFill/>
          <a:ln/>
        </p:spPr>
        <p:txBody>
          <a:bodyPr wrap="square" lIns="0" tIns="0" rIns="0" bIns="0" rtlCol="0" anchor="ctr"/>
          <a:lstStyle/>
          <a:p>
            <a:pPr indent="0" marL="0">
              <a:buNone/>
            </a:pPr>
            <a:r>
              <a:rPr lang="en-US" sz="1000" b="1" spc="400" kern="0" dirty="0">
                <a:solidFill>
                  <a:srgbClr val="6B6F8C"/>
                </a:solidFill>
                <a:latin typeface="Calibri" pitchFamily="34" charset="0"/>
                <a:ea typeface="Calibri" pitchFamily="34" charset="-122"/>
                <a:cs typeface="Calibri" pitchFamily="34" charset="-120"/>
              </a:rPr>
              <a:t>BRANDFORCE × BITCOIN STARTER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03 · PROMOTER FIELD GUIDE</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10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Pedestrians — fast and friendly.</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Hand the card. Plant the seed. Don't lose 20 min on someone who'll never download it.</a:t>
            </a:r>
            <a:endParaRPr lang="en-US" sz="1400" dirty="0"/>
          </a:p>
        </p:txBody>
      </p:sp>
      <p:sp>
        <p:nvSpPr>
          <p:cNvPr id="10" name="Shape 8"/>
          <p:cNvSpPr/>
          <p:nvPr/>
        </p:nvSpPr>
        <p:spPr>
          <a:xfrm>
            <a:off x="457200" y="2103120"/>
            <a:ext cx="3657600" cy="3200400"/>
          </a:xfrm>
          <a:prstGeom prst="roundRect">
            <a:avLst>
              <a:gd name="adj" fmla="val 4286"/>
            </a:avLst>
          </a:prstGeom>
          <a:solidFill>
            <a:srgbClr val="FFFFFF"/>
          </a:solidFill>
          <a:ln w="12700">
            <a:solidFill>
              <a:srgbClr val="E8E4DC"/>
            </a:solidFill>
            <a:prstDash val="solid"/>
          </a:ln>
        </p:spPr>
      </p:sp>
      <p:sp>
        <p:nvSpPr>
          <p:cNvPr id="11" name="Text 9"/>
          <p:cNvSpPr/>
          <p:nvPr/>
        </p:nvSpPr>
        <p:spPr>
          <a:xfrm>
            <a:off x="731520" y="2286000"/>
            <a:ext cx="1371600" cy="640080"/>
          </a:xfrm>
          <a:prstGeom prst="rect">
            <a:avLst/>
          </a:prstGeom>
          <a:noFill/>
          <a:ln/>
        </p:spPr>
        <p:txBody>
          <a:bodyPr wrap="square" lIns="0" tIns="0" rIns="0" bIns="0" rtlCol="0" anchor="ctr"/>
          <a:lstStyle/>
          <a:p>
            <a:pPr indent="0" marL="0">
              <a:buNone/>
            </a:pPr>
            <a:r>
              <a:rPr lang="en-US" sz="3600" b="1" dirty="0">
                <a:solidFill>
                  <a:srgbClr val="F96167"/>
                </a:solidFill>
                <a:latin typeface="Georgia" pitchFamily="34" charset="0"/>
                <a:ea typeface="Georgia" pitchFamily="34" charset="-122"/>
                <a:cs typeface="Georgia" pitchFamily="34" charset="-120"/>
              </a:rPr>
              <a:t>01</a:t>
            </a:r>
            <a:endParaRPr lang="en-US" sz="3600" dirty="0"/>
          </a:p>
        </p:txBody>
      </p:sp>
      <p:sp>
        <p:nvSpPr>
          <p:cNvPr id="12" name="Text 10"/>
          <p:cNvSpPr/>
          <p:nvPr/>
        </p:nvSpPr>
        <p:spPr>
          <a:xfrm>
            <a:off x="731520" y="3017520"/>
            <a:ext cx="3291840" cy="457200"/>
          </a:xfrm>
          <a:prstGeom prst="rect">
            <a:avLst/>
          </a:prstGeom>
          <a:noFill/>
          <a:ln/>
        </p:spPr>
        <p:txBody>
          <a:bodyPr wrap="square" lIns="0" tIns="0" rIns="0" bIns="0" rtlCol="0" anchor="ctr"/>
          <a:lstStyle/>
          <a:p>
            <a:pPr indent="0" marL="0">
              <a:buNone/>
            </a:pPr>
            <a:r>
              <a:rPr lang="en-US" sz="1800" b="1" dirty="0">
                <a:solidFill>
                  <a:srgbClr val="1A1F3A"/>
                </a:solidFill>
                <a:latin typeface="Georgia" pitchFamily="34" charset="0"/>
                <a:ea typeface="Georgia" pitchFamily="34" charset="-122"/>
                <a:cs typeface="Georgia" pitchFamily="34" charset="-120"/>
              </a:rPr>
              <a:t>Smile + tap shoulder</a:t>
            </a:r>
            <a:endParaRPr lang="en-US" sz="1800" dirty="0"/>
          </a:p>
        </p:txBody>
      </p:sp>
      <p:sp>
        <p:nvSpPr>
          <p:cNvPr id="13" name="Text 11"/>
          <p:cNvSpPr/>
          <p:nvPr/>
        </p:nvSpPr>
        <p:spPr>
          <a:xfrm>
            <a:off x="731520" y="3566160"/>
            <a:ext cx="3291840" cy="155448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“Hey — free thing for you, takes 10 seconds.”</a:t>
            </a:r>
            <a:endParaRPr lang="en-US" sz="1300" dirty="0"/>
          </a:p>
        </p:txBody>
      </p:sp>
      <p:sp>
        <p:nvSpPr>
          <p:cNvPr id="14" name="Shape 12"/>
          <p:cNvSpPr/>
          <p:nvPr/>
        </p:nvSpPr>
        <p:spPr>
          <a:xfrm>
            <a:off x="4297680" y="2103120"/>
            <a:ext cx="3657600" cy="3200400"/>
          </a:xfrm>
          <a:prstGeom prst="roundRect">
            <a:avLst>
              <a:gd name="adj" fmla="val 4286"/>
            </a:avLst>
          </a:prstGeom>
          <a:solidFill>
            <a:srgbClr val="FFFFFF"/>
          </a:solidFill>
          <a:ln w="12700">
            <a:solidFill>
              <a:srgbClr val="E8E4DC"/>
            </a:solidFill>
            <a:prstDash val="solid"/>
          </a:ln>
        </p:spPr>
      </p:sp>
      <p:sp>
        <p:nvSpPr>
          <p:cNvPr id="15" name="Text 13"/>
          <p:cNvSpPr/>
          <p:nvPr/>
        </p:nvSpPr>
        <p:spPr>
          <a:xfrm>
            <a:off x="4572000" y="2286000"/>
            <a:ext cx="1371600" cy="640080"/>
          </a:xfrm>
          <a:prstGeom prst="rect">
            <a:avLst/>
          </a:prstGeom>
          <a:noFill/>
          <a:ln/>
        </p:spPr>
        <p:txBody>
          <a:bodyPr wrap="square" lIns="0" tIns="0" rIns="0" bIns="0" rtlCol="0" anchor="ctr"/>
          <a:lstStyle/>
          <a:p>
            <a:pPr indent="0" marL="0">
              <a:buNone/>
            </a:pPr>
            <a:r>
              <a:rPr lang="en-US" sz="3600" b="1" dirty="0">
                <a:solidFill>
                  <a:srgbClr val="F96167"/>
                </a:solidFill>
                <a:latin typeface="Georgia" pitchFamily="34" charset="0"/>
                <a:ea typeface="Georgia" pitchFamily="34" charset="-122"/>
                <a:cs typeface="Georgia" pitchFamily="34" charset="-120"/>
              </a:rPr>
              <a:t>02</a:t>
            </a:r>
            <a:endParaRPr lang="en-US" sz="3600" dirty="0"/>
          </a:p>
        </p:txBody>
      </p:sp>
      <p:sp>
        <p:nvSpPr>
          <p:cNvPr id="16" name="Text 14"/>
          <p:cNvSpPr/>
          <p:nvPr/>
        </p:nvSpPr>
        <p:spPr>
          <a:xfrm>
            <a:off x="4572000" y="3017520"/>
            <a:ext cx="3291840" cy="457200"/>
          </a:xfrm>
          <a:prstGeom prst="rect">
            <a:avLst/>
          </a:prstGeom>
          <a:noFill/>
          <a:ln/>
        </p:spPr>
        <p:txBody>
          <a:bodyPr wrap="square" lIns="0" tIns="0" rIns="0" bIns="0" rtlCol="0" anchor="ctr"/>
          <a:lstStyle/>
          <a:p>
            <a:pPr indent="0" marL="0">
              <a:buNone/>
            </a:pPr>
            <a:r>
              <a:rPr lang="en-US" sz="1800" b="1" dirty="0">
                <a:solidFill>
                  <a:srgbClr val="1A1F3A"/>
                </a:solidFill>
                <a:latin typeface="Georgia" pitchFamily="34" charset="0"/>
                <a:ea typeface="Georgia" pitchFamily="34" charset="-122"/>
                <a:cs typeface="Georgia" pitchFamily="34" charset="-120"/>
              </a:rPr>
              <a:t>Card in hand</a:t>
            </a:r>
            <a:endParaRPr lang="en-US" sz="1800" dirty="0"/>
          </a:p>
        </p:txBody>
      </p:sp>
      <p:sp>
        <p:nvSpPr>
          <p:cNvPr id="17" name="Text 15"/>
          <p:cNvSpPr/>
          <p:nvPr/>
        </p:nvSpPr>
        <p:spPr>
          <a:xfrm>
            <a:off x="4572000" y="3566160"/>
            <a:ext cx="3291840" cy="155448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“Scan this when you get back to your hotel. It's a wallet that lets you spend Bitcoin like cash on Nimman.”</a:t>
            </a:r>
            <a:endParaRPr lang="en-US" sz="1300" dirty="0"/>
          </a:p>
        </p:txBody>
      </p:sp>
      <p:sp>
        <p:nvSpPr>
          <p:cNvPr id="18" name="Shape 16"/>
          <p:cNvSpPr/>
          <p:nvPr/>
        </p:nvSpPr>
        <p:spPr>
          <a:xfrm>
            <a:off x="8138160" y="2103120"/>
            <a:ext cx="3657600" cy="3200400"/>
          </a:xfrm>
          <a:prstGeom prst="roundRect">
            <a:avLst>
              <a:gd name="adj" fmla="val 4286"/>
            </a:avLst>
          </a:prstGeom>
          <a:solidFill>
            <a:srgbClr val="FFFFFF"/>
          </a:solidFill>
          <a:ln w="12700">
            <a:solidFill>
              <a:srgbClr val="E8E4DC"/>
            </a:solidFill>
            <a:prstDash val="solid"/>
          </a:ln>
        </p:spPr>
      </p:sp>
      <p:sp>
        <p:nvSpPr>
          <p:cNvPr id="19" name="Text 17"/>
          <p:cNvSpPr/>
          <p:nvPr/>
        </p:nvSpPr>
        <p:spPr>
          <a:xfrm>
            <a:off x="8412480" y="2286000"/>
            <a:ext cx="1371600" cy="640080"/>
          </a:xfrm>
          <a:prstGeom prst="rect">
            <a:avLst/>
          </a:prstGeom>
          <a:noFill/>
          <a:ln/>
        </p:spPr>
        <p:txBody>
          <a:bodyPr wrap="square" lIns="0" tIns="0" rIns="0" bIns="0" rtlCol="0" anchor="ctr"/>
          <a:lstStyle/>
          <a:p>
            <a:pPr indent="0" marL="0">
              <a:buNone/>
            </a:pPr>
            <a:r>
              <a:rPr lang="en-US" sz="3600" b="1" dirty="0">
                <a:solidFill>
                  <a:srgbClr val="F96167"/>
                </a:solidFill>
                <a:latin typeface="Georgia" pitchFamily="34" charset="0"/>
                <a:ea typeface="Georgia" pitchFamily="34" charset="-122"/>
                <a:cs typeface="Georgia" pitchFamily="34" charset="-120"/>
              </a:rPr>
              <a:t>03</a:t>
            </a:r>
            <a:endParaRPr lang="en-US" sz="3600" dirty="0"/>
          </a:p>
        </p:txBody>
      </p:sp>
      <p:sp>
        <p:nvSpPr>
          <p:cNvPr id="20" name="Text 18"/>
          <p:cNvSpPr/>
          <p:nvPr/>
        </p:nvSpPr>
        <p:spPr>
          <a:xfrm>
            <a:off x="8412480" y="3017520"/>
            <a:ext cx="3291840" cy="457200"/>
          </a:xfrm>
          <a:prstGeom prst="rect">
            <a:avLst/>
          </a:prstGeom>
          <a:noFill/>
          <a:ln/>
        </p:spPr>
        <p:txBody>
          <a:bodyPr wrap="square" lIns="0" tIns="0" rIns="0" bIns="0" rtlCol="0" anchor="ctr"/>
          <a:lstStyle/>
          <a:p>
            <a:pPr indent="0" marL="0">
              <a:buNone/>
            </a:pPr>
            <a:r>
              <a:rPr lang="en-US" sz="1800" b="1" dirty="0">
                <a:solidFill>
                  <a:srgbClr val="1A1F3A"/>
                </a:solidFill>
                <a:latin typeface="Georgia" pitchFamily="34" charset="0"/>
                <a:ea typeface="Georgia" pitchFamily="34" charset="-122"/>
                <a:cs typeface="Georgia" pitchFamily="34" charset="-120"/>
              </a:rPr>
              <a:t>Walk away</a:t>
            </a:r>
            <a:endParaRPr lang="en-US" sz="1800" dirty="0"/>
          </a:p>
        </p:txBody>
      </p:sp>
      <p:sp>
        <p:nvSpPr>
          <p:cNvPr id="21" name="Text 19"/>
          <p:cNvSpPr/>
          <p:nvPr/>
        </p:nvSpPr>
        <p:spPr>
          <a:xfrm>
            <a:off x="8412480" y="3566160"/>
            <a:ext cx="3291840" cy="155448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“My QR's on the back if you have questions later. Have a great night.”</a:t>
            </a:r>
            <a:endParaRPr lang="en-US" sz="1300" dirty="0"/>
          </a:p>
        </p:txBody>
      </p:sp>
      <p:sp>
        <p:nvSpPr>
          <p:cNvPr id="22" name="Shape 20"/>
          <p:cNvSpPr/>
          <p:nvPr/>
        </p:nvSpPr>
        <p:spPr>
          <a:xfrm>
            <a:off x="457200" y="5577840"/>
            <a:ext cx="11247120" cy="640080"/>
          </a:xfrm>
          <a:prstGeom prst="roundRect">
            <a:avLst>
              <a:gd name="adj" fmla="val 14286"/>
            </a:avLst>
          </a:prstGeom>
          <a:solidFill>
            <a:srgbClr val="2F3C7E"/>
          </a:solidFill>
          <a:ln w="12700">
            <a:solidFill>
              <a:srgbClr val="2F3C7E"/>
            </a:solidFill>
            <a:prstDash val="solid"/>
          </a:ln>
        </p:spPr>
      </p:sp>
      <p:sp>
        <p:nvSpPr>
          <p:cNvPr id="23" name="Text 21"/>
          <p:cNvSpPr/>
          <p:nvPr/>
        </p:nvSpPr>
        <p:spPr>
          <a:xfrm>
            <a:off x="457200" y="5577840"/>
            <a:ext cx="11247120" cy="640080"/>
          </a:xfrm>
          <a:prstGeom prst="rect">
            <a:avLst/>
          </a:prstGeom>
          <a:noFill/>
          <a:ln/>
        </p:spPr>
        <p:txBody>
          <a:bodyPr wrap="square" lIns="0" tIns="0" rIns="0" bIns="0" rtlCol="0" anchor="ctr"/>
          <a:lstStyle/>
          <a:p>
            <a:pPr algn="ctr" indent="0" marL="0">
              <a:buNone/>
            </a:pPr>
            <a:r>
              <a:rPr lang="en-US" sz="1300" i="1" dirty="0">
                <a:solidFill>
                  <a:srgbClr val="F9E795"/>
                </a:solidFill>
                <a:latin typeface="Calibri" pitchFamily="34" charset="0"/>
                <a:ea typeface="Calibri" pitchFamily="34" charset="-122"/>
                <a:cs typeface="Calibri" pitchFamily="34" charset="-120"/>
              </a:rPr>
              <a:t>⏱  Target: under 60 seconds per pedestrian. If they want to talk longer, hand the card and move on.</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04 · YOUR EARNINGS</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11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Your QR. Your reward trail.</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Every onboarding traced back to you. Every reward landed in your bitcoinp2phub wallet.</a:t>
            </a:r>
            <a:endParaRPr lang="en-US" sz="1400" dirty="0"/>
          </a:p>
        </p:txBody>
      </p:sp>
      <p:sp>
        <p:nvSpPr>
          <p:cNvPr id="10" name="Shape 8"/>
          <p:cNvSpPr/>
          <p:nvPr/>
        </p:nvSpPr>
        <p:spPr>
          <a:xfrm>
            <a:off x="457200" y="2011680"/>
            <a:ext cx="4114800" cy="4114800"/>
          </a:xfrm>
          <a:prstGeom prst="roundRect">
            <a:avLst>
              <a:gd name="adj" fmla="val 3333"/>
            </a:avLst>
          </a:prstGeom>
          <a:solidFill>
            <a:srgbClr val="2F3C7E"/>
          </a:solidFill>
          <a:ln w="12700">
            <a:solidFill>
              <a:srgbClr val="2F3C7E"/>
            </a:solidFill>
            <a:prstDash val="solid"/>
          </a:ln>
        </p:spPr>
      </p:sp>
      <p:sp>
        <p:nvSpPr>
          <p:cNvPr id="11" name="Shape 9"/>
          <p:cNvSpPr/>
          <p:nvPr/>
        </p:nvSpPr>
        <p:spPr>
          <a:xfrm>
            <a:off x="1371600" y="2468880"/>
            <a:ext cx="2286000" cy="2286000"/>
          </a:xfrm>
          <a:prstGeom prst="rect">
            <a:avLst/>
          </a:prstGeom>
          <a:solidFill>
            <a:srgbClr val="FFFFFF"/>
          </a:solidFill>
          <a:ln/>
        </p:spPr>
      </p:sp>
      <p:sp>
        <p:nvSpPr>
          <p:cNvPr id="12" name="Shape 10"/>
          <p:cNvSpPr/>
          <p:nvPr/>
        </p:nvSpPr>
        <p:spPr>
          <a:xfrm>
            <a:off x="1508760" y="2606040"/>
            <a:ext cx="201168" cy="201168"/>
          </a:xfrm>
          <a:prstGeom prst="rect">
            <a:avLst/>
          </a:prstGeom>
          <a:solidFill>
            <a:srgbClr val="1A1F3A"/>
          </a:solidFill>
          <a:ln/>
        </p:spPr>
      </p:sp>
      <p:sp>
        <p:nvSpPr>
          <p:cNvPr id="13" name="Shape 11"/>
          <p:cNvSpPr/>
          <p:nvPr/>
        </p:nvSpPr>
        <p:spPr>
          <a:xfrm>
            <a:off x="1764792" y="2606040"/>
            <a:ext cx="201168" cy="201168"/>
          </a:xfrm>
          <a:prstGeom prst="rect">
            <a:avLst/>
          </a:prstGeom>
          <a:solidFill>
            <a:srgbClr val="1A1F3A"/>
          </a:solidFill>
          <a:ln/>
        </p:spPr>
      </p:sp>
      <p:sp>
        <p:nvSpPr>
          <p:cNvPr id="14" name="Shape 12"/>
          <p:cNvSpPr/>
          <p:nvPr/>
        </p:nvSpPr>
        <p:spPr>
          <a:xfrm>
            <a:off x="2020824" y="2606040"/>
            <a:ext cx="201168" cy="201168"/>
          </a:xfrm>
          <a:prstGeom prst="rect">
            <a:avLst/>
          </a:prstGeom>
          <a:solidFill>
            <a:srgbClr val="1A1F3A"/>
          </a:solidFill>
          <a:ln/>
        </p:spPr>
      </p:sp>
      <p:sp>
        <p:nvSpPr>
          <p:cNvPr id="15" name="Shape 13"/>
          <p:cNvSpPr/>
          <p:nvPr/>
        </p:nvSpPr>
        <p:spPr>
          <a:xfrm>
            <a:off x="2276856" y="2606040"/>
            <a:ext cx="201168" cy="201168"/>
          </a:xfrm>
          <a:prstGeom prst="rect">
            <a:avLst/>
          </a:prstGeom>
          <a:solidFill>
            <a:srgbClr val="1A1F3A"/>
          </a:solidFill>
          <a:ln/>
        </p:spPr>
      </p:sp>
      <p:sp>
        <p:nvSpPr>
          <p:cNvPr id="16" name="Shape 14"/>
          <p:cNvSpPr/>
          <p:nvPr/>
        </p:nvSpPr>
        <p:spPr>
          <a:xfrm>
            <a:off x="2532888" y="2606040"/>
            <a:ext cx="201168" cy="201168"/>
          </a:xfrm>
          <a:prstGeom prst="rect">
            <a:avLst/>
          </a:prstGeom>
          <a:solidFill>
            <a:srgbClr val="1A1F3A"/>
          </a:solidFill>
          <a:ln/>
        </p:spPr>
      </p:sp>
      <p:sp>
        <p:nvSpPr>
          <p:cNvPr id="17" name="Shape 15"/>
          <p:cNvSpPr/>
          <p:nvPr/>
        </p:nvSpPr>
        <p:spPr>
          <a:xfrm>
            <a:off x="2788920" y="2606040"/>
            <a:ext cx="201168" cy="201168"/>
          </a:xfrm>
          <a:prstGeom prst="rect">
            <a:avLst/>
          </a:prstGeom>
          <a:solidFill>
            <a:srgbClr val="1A1F3A"/>
          </a:solidFill>
          <a:ln/>
        </p:spPr>
      </p:sp>
      <p:sp>
        <p:nvSpPr>
          <p:cNvPr id="18" name="Shape 16"/>
          <p:cNvSpPr/>
          <p:nvPr/>
        </p:nvSpPr>
        <p:spPr>
          <a:xfrm>
            <a:off x="3044952" y="2606040"/>
            <a:ext cx="201168" cy="201168"/>
          </a:xfrm>
          <a:prstGeom prst="rect">
            <a:avLst/>
          </a:prstGeom>
          <a:solidFill>
            <a:srgbClr val="1A1F3A"/>
          </a:solidFill>
          <a:ln/>
        </p:spPr>
      </p:sp>
      <p:sp>
        <p:nvSpPr>
          <p:cNvPr id="19" name="Shape 17"/>
          <p:cNvSpPr/>
          <p:nvPr/>
        </p:nvSpPr>
        <p:spPr>
          <a:xfrm>
            <a:off x="3300984" y="2606040"/>
            <a:ext cx="201168" cy="201168"/>
          </a:xfrm>
          <a:prstGeom prst="rect">
            <a:avLst/>
          </a:prstGeom>
          <a:solidFill>
            <a:srgbClr val="1A1F3A"/>
          </a:solidFill>
          <a:ln/>
        </p:spPr>
      </p:sp>
      <p:sp>
        <p:nvSpPr>
          <p:cNvPr id="20" name="Shape 18"/>
          <p:cNvSpPr/>
          <p:nvPr/>
        </p:nvSpPr>
        <p:spPr>
          <a:xfrm>
            <a:off x="1508760" y="2862072"/>
            <a:ext cx="201168" cy="201168"/>
          </a:xfrm>
          <a:prstGeom prst="rect">
            <a:avLst/>
          </a:prstGeom>
          <a:solidFill>
            <a:srgbClr val="1A1F3A"/>
          </a:solidFill>
          <a:ln/>
        </p:spPr>
      </p:sp>
      <p:sp>
        <p:nvSpPr>
          <p:cNvPr id="21" name="Shape 19"/>
          <p:cNvSpPr/>
          <p:nvPr/>
        </p:nvSpPr>
        <p:spPr>
          <a:xfrm>
            <a:off x="2020824" y="2862072"/>
            <a:ext cx="201168" cy="201168"/>
          </a:xfrm>
          <a:prstGeom prst="rect">
            <a:avLst/>
          </a:prstGeom>
          <a:solidFill>
            <a:srgbClr val="1A1F3A"/>
          </a:solidFill>
          <a:ln/>
        </p:spPr>
      </p:sp>
      <p:sp>
        <p:nvSpPr>
          <p:cNvPr id="22" name="Shape 20"/>
          <p:cNvSpPr/>
          <p:nvPr/>
        </p:nvSpPr>
        <p:spPr>
          <a:xfrm>
            <a:off x="2788920" y="2862072"/>
            <a:ext cx="201168" cy="201168"/>
          </a:xfrm>
          <a:prstGeom prst="rect">
            <a:avLst/>
          </a:prstGeom>
          <a:solidFill>
            <a:srgbClr val="1A1F3A"/>
          </a:solidFill>
          <a:ln/>
        </p:spPr>
      </p:sp>
      <p:sp>
        <p:nvSpPr>
          <p:cNvPr id="23" name="Shape 21"/>
          <p:cNvSpPr/>
          <p:nvPr/>
        </p:nvSpPr>
        <p:spPr>
          <a:xfrm>
            <a:off x="1508760" y="3118104"/>
            <a:ext cx="201168" cy="201168"/>
          </a:xfrm>
          <a:prstGeom prst="rect">
            <a:avLst/>
          </a:prstGeom>
          <a:solidFill>
            <a:srgbClr val="1A1F3A"/>
          </a:solidFill>
          <a:ln/>
        </p:spPr>
      </p:sp>
      <p:sp>
        <p:nvSpPr>
          <p:cNvPr id="24" name="Shape 22"/>
          <p:cNvSpPr/>
          <p:nvPr/>
        </p:nvSpPr>
        <p:spPr>
          <a:xfrm>
            <a:off x="1764792" y="3118104"/>
            <a:ext cx="201168" cy="201168"/>
          </a:xfrm>
          <a:prstGeom prst="rect">
            <a:avLst/>
          </a:prstGeom>
          <a:solidFill>
            <a:srgbClr val="1A1F3A"/>
          </a:solidFill>
          <a:ln/>
        </p:spPr>
      </p:sp>
      <p:sp>
        <p:nvSpPr>
          <p:cNvPr id="25" name="Shape 23"/>
          <p:cNvSpPr/>
          <p:nvPr/>
        </p:nvSpPr>
        <p:spPr>
          <a:xfrm>
            <a:off x="2532888" y="3118104"/>
            <a:ext cx="201168" cy="201168"/>
          </a:xfrm>
          <a:prstGeom prst="rect">
            <a:avLst/>
          </a:prstGeom>
          <a:solidFill>
            <a:srgbClr val="1A1F3A"/>
          </a:solidFill>
          <a:ln/>
        </p:spPr>
      </p:sp>
      <p:sp>
        <p:nvSpPr>
          <p:cNvPr id="26" name="Shape 24"/>
          <p:cNvSpPr/>
          <p:nvPr/>
        </p:nvSpPr>
        <p:spPr>
          <a:xfrm>
            <a:off x="2788920" y="3118104"/>
            <a:ext cx="201168" cy="201168"/>
          </a:xfrm>
          <a:prstGeom prst="rect">
            <a:avLst/>
          </a:prstGeom>
          <a:solidFill>
            <a:srgbClr val="1A1F3A"/>
          </a:solidFill>
          <a:ln/>
        </p:spPr>
      </p:sp>
      <p:sp>
        <p:nvSpPr>
          <p:cNvPr id="27" name="Shape 25"/>
          <p:cNvSpPr/>
          <p:nvPr/>
        </p:nvSpPr>
        <p:spPr>
          <a:xfrm>
            <a:off x="3300984" y="3118104"/>
            <a:ext cx="201168" cy="201168"/>
          </a:xfrm>
          <a:prstGeom prst="rect">
            <a:avLst/>
          </a:prstGeom>
          <a:solidFill>
            <a:srgbClr val="1A1F3A"/>
          </a:solidFill>
          <a:ln/>
        </p:spPr>
      </p:sp>
      <p:sp>
        <p:nvSpPr>
          <p:cNvPr id="28" name="Shape 26"/>
          <p:cNvSpPr/>
          <p:nvPr/>
        </p:nvSpPr>
        <p:spPr>
          <a:xfrm>
            <a:off x="1508760" y="3374136"/>
            <a:ext cx="201168" cy="201168"/>
          </a:xfrm>
          <a:prstGeom prst="rect">
            <a:avLst/>
          </a:prstGeom>
          <a:solidFill>
            <a:srgbClr val="1A1F3A"/>
          </a:solidFill>
          <a:ln/>
        </p:spPr>
      </p:sp>
      <p:sp>
        <p:nvSpPr>
          <p:cNvPr id="29" name="Shape 27"/>
          <p:cNvSpPr/>
          <p:nvPr/>
        </p:nvSpPr>
        <p:spPr>
          <a:xfrm>
            <a:off x="2276856" y="3374136"/>
            <a:ext cx="201168" cy="201168"/>
          </a:xfrm>
          <a:prstGeom prst="rect">
            <a:avLst/>
          </a:prstGeom>
          <a:solidFill>
            <a:srgbClr val="1A1F3A"/>
          </a:solidFill>
          <a:ln/>
        </p:spPr>
      </p:sp>
      <p:sp>
        <p:nvSpPr>
          <p:cNvPr id="30" name="Shape 28"/>
          <p:cNvSpPr/>
          <p:nvPr/>
        </p:nvSpPr>
        <p:spPr>
          <a:xfrm>
            <a:off x="2788920" y="3374136"/>
            <a:ext cx="201168" cy="201168"/>
          </a:xfrm>
          <a:prstGeom prst="rect">
            <a:avLst/>
          </a:prstGeom>
          <a:solidFill>
            <a:srgbClr val="1A1F3A"/>
          </a:solidFill>
          <a:ln/>
        </p:spPr>
      </p:sp>
      <p:sp>
        <p:nvSpPr>
          <p:cNvPr id="31" name="Shape 29"/>
          <p:cNvSpPr/>
          <p:nvPr/>
        </p:nvSpPr>
        <p:spPr>
          <a:xfrm>
            <a:off x="3044952" y="3374136"/>
            <a:ext cx="201168" cy="201168"/>
          </a:xfrm>
          <a:prstGeom prst="rect">
            <a:avLst/>
          </a:prstGeom>
          <a:solidFill>
            <a:srgbClr val="1A1F3A"/>
          </a:solidFill>
          <a:ln/>
        </p:spPr>
      </p:sp>
      <p:sp>
        <p:nvSpPr>
          <p:cNvPr id="32" name="Shape 30"/>
          <p:cNvSpPr/>
          <p:nvPr/>
        </p:nvSpPr>
        <p:spPr>
          <a:xfrm>
            <a:off x="1508760" y="3630168"/>
            <a:ext cx="201168" cy="201168"/>
          </a:xfrm>
          <a:prstGeom prst="rect">
            <a:avLst/>
          </a:prstGeom>
          <a:solidFill>
            <a:srgbClr val="1A1F3A"/>
          </a:solidFill>
          <a:ln/>
        </p:spPr>
      </p:sp>
      <p:sp>
        <p:nvSpPr>
          <p:cNvPr id="33" name="Shape 31"/>
          <p:cNvSpPr/>
          <p:nvPr/>
        </p:nvSpPr>
        <p:spPr>
          <a:xfrm>
            <a:off x="2020824" y="3630168"/>
            <a:ext cx="201168" cy="201168"/>
          </a:xfrm>
          <a:prstGeom prst="rect">
            <a:avLst/>
          </a:prstGeom>
          <a:solidFill>
            <a:srgbClr val="1A1F3A"/>
          </a:solidFill>
          <a:ln/>
        </p:spPr>
      </p:sp>
      <p:sp>
        <p:nvSpPr>
          <p:cNvPr id="34" name="Shape 32"/>
          <p:cNvSpPr/>
          <p:nvPr/>
        </p:nvSpPr>
        <p:spPr>
          <a:xfrm>
            <a:off x="2788920" y="3630168"/>
            <a:ext cx="201168" cy="201168"/>
          </a:xfrm>
          <a:prstGeom prst="rect">
            <a:avLst/>
          </a:prstGeom>
          <a:solidFill>
            <a:srgbClr val="1A1F3A"/>
          </a:solidFill>
          <a:ln/>
        </p:spPr>
      </p:sp>
      <p:sp>
        <p:nvSpPr>
          <p:cNvPr id="35" name="Shape 33"/>
          <p:cNvSpPr/>
          <p:nvPr/>
        </p:nvSpPr>
        <p:spPr>
          <a:xfrm>
            <a:off x="1508760" y="3886200"/>
            <a:ext cx="201168" cy="201168"/>
          </a:xfrm>
          <a:prstGeom prst="rect">
            <a:avLst/>
          </a:prstGeom>
          <a:solidFill>
            <a:srgbClr val="1A1F3A"/>
          </a:solidFill>
          <a:ln/>
        </p:spPr>
      </p:sp>
      <p:sp>
        <p:nvSpPr>
          <p:cNvPr id="36" name="Shape 34"/>
          <p:cNvSpPr/>
          <p:nvPr/>
        </p:nvSpPr>
        <p:spPr>
          <a:xfrm>
            <a:off x="1764792" y="3886200"/>
            <a:ext cx="201168" cy="201168"/>
          </a:xfrm>
          <a:prstGeom prst="rect">
            <a:avLst/>
          </a:prstGeom>
          <a:solidFill>
            <a:srgbClr val="1A1F3A"/>
          </a:solidFill>
          <a:ln/>
        </p:spPr>
      </p:sp>
      <p:sp>
        <p:nvSpPr>
          <p:cNvPr id="37" name="Shape 35"/>
          <p:cNvSpPr/>
          <p:nvPr/>
        </p:nvSpPr>
        <p:spPr>
          <a:xfrm>
            <a:off x="2020824" y="3886200"/>
            <a:ext cx="201168" cy="201168"/>
          </a:xfrm>
          <a:prstGeom prst="rect">
            <a:avLst/>
          </a:prstGeom>
          <a:solidFill>
            <a:srgbClr val="1A1F3A"/>
          </a:solidFill>
          <a:ln/>
        </p:spPr>
      </p:sp>
      <p:sp>
        <p:nvSpPr>
          <p:cNvPr id="38" name="Shape 36"/>
          <p:cNvSpPr/>
          <p:nvPr/>
        </p:nvSpPr>
        <p:spPr>
          <a:xfrm>
            <a:off x="2276856" y="3886200"/>
            <a:ext cx="201168" cy="201168"/>
          </a:xfrm>
          <a:prstGeom prst="rect">
            <a:avLst/>
          </a:prstGeom>
          <a:solidFill>
            <a:srgbClr val="1A1F3A"/>
          </a:solidFill>
          <a:ln/>
        </p:spPr>
      </p:sp>
      <p:sp>
        <p:nvSpPr>
          <p:cNvPr id="39" name="Shape 37"/>
          <p:cNvSpPr/>
          <p:nvPr/>
        </p:nvSpPr>
        <p:spPr>
          <a:xfrm>
            <a:off x="2532888" y="3886200"/>
            <a:ext cx="201168" cy="201168"/>
          </a:xfrm>
          <a:prstGeom prst="rect">
            <a:avLst/>
          </a:prstGeom>
          <a:solidFill>
            <a:srgbClr val="1A1F3A"/>
          </a:solidFill>
          <a:ln/>
        </p:spPr>
      </p:sp>
      <p:sp>
        <p:nvSpPr>
          <p:cNvPr id="40" name="Shape 38"/>
          <p:cNvSpPr/>
          <p:nvPr/>
        </p:nvSpPr>
        <p:spPr>
          <a:xfrm>
            <a:off x="2788920" y="3886200"/>
            <a:ext cx="201168" cy="201168"/>
          </a:xfrm>
          <a:prstGeom prst="rect">
            <a:avLst/>
          </a:prstGeom>
          <a:solidFill>
            <a:srgbClr val="1A1F3A"/>
          </a:solidFill>
          <a:ln/>
        </p:spPr>
      </p:sp>
      <p:sp>
        <p:nvSpPr>
          <p:cNvPr id="41" name="Shape 39"/>
          <p:cNvSpPr/>
          <p:nvPr/>
        </p:nvSpPr>
        <p:spPr>
          <a:xfrm>
            <a:off x="3044952" y="3886200"/>
            <a:ext cx="201168" cy="201168"/>
          </a:xfrm>
          <a:prstGeom prst="rect">
            <a:avLst/>
          </a:prstGeom>
          <a:solidFill>
            <a:srgbClr val="1A1F3A"/>
          </a:solidFill>
          <a:ln/>
        </p:spPr>
      </p:sp>
      <p:sp>
        <p:nvSpPr>
          <p:cNvPr id="42" name="Shape 40"/>
          <p:cNvSpPr/>
          <p:nvPr/>
        </p:nvSpPr>
        <p:spPr>
          <a:xfrm>
            <a:off x="3300984" y="3886200"/>
            <a:ext cx="201168" cy="201168"/>
          </a:xfrm>
          <a:prstGeom prst="rect">
            <a:avLst/>
          </a:prstGeom>
          <a:solidFill>
            <a:srgbClr val="1A1F3A"/>
          </a:solidFill>
          <a:ln/>
        </p:spPr>
      </p:sp>
      <p:sp>
        <p:nvSpPr>
          <p:cNvPr id="43" name="Shape 41"/>
          <p:cNvSpPr/>
          <p:nvPr/>
        </p:nvSpPr>
        <p:spPr>
          <a:xfrm>
            <a:off x="1508760" y="4142232"/>
            <a:ext cx="201168" cy="201168"/>
          </a:xfrm>
          <a:prstGeom prst="rect">
            <a:avLst/>
          </a:prstGeom>
          <a:solidFill>
            <a:srgbClr val="1A1F3A"/>
          </a:solidFill>
          <a:ln/>
        </p:spPr>
      </p:sp>
      <p:sp>
        <p:nvSpPr>
          <p:cNvPr id="44" name="Shape 42"/>
          <p:cNvSpPr/>
          <p:nvPr/>
        </p:nvSpPr>
        <p:spPr>
          <a:xfrm>
            <a:off x="2276856" y="4142232"/>
            <a:ext cx="201168" cy="201168"/>
          </a:xfrm>
          <a:prstGeom prst="rect">
            <a:avLst/>
          </a:prstGeom>
          <a:solidFill>
            <a:srgbClr val="1A1F3A"/>
          </a:solidFill>
          <a:ln/>
        </p:spPr>
      </p:sp>
      <p:sp>
        <p:nvSpPr>
          <p:cNvPr id="45" name="Shape 43"/>
          <p:cNvSpPr/>
          <p:nvPr/>
        </p:nvSpPr>
        <p:spPr>
          <a:xfrm>
            <a:off x="2788920" y="4142232"/>
            <a:ext cx="201168" cy="201168"/>
          </a:xfrm>
          <a:prstGeom prst="rect">
            <a:avLst/>
          </a:prstGeom>
          <a:solidFill>
            <a:srgbClr val="1A1F3A"/>
          </a:solidFill>
          <a:ln/>
        </p:spPr>
      </p:sp>
      <p:sp>
        <p:nvSpPr>
          <p:cNvPr id="46" name="Shape 44"/>
          <p:cNvSpPr/>
          <p:nvPr/>
        </p:nvSpPr>
        <p:spPr>
          <a:xfrm>
            <a:off x="3044952" y="4142232"/>
            <a:ext cx="201168" cy="201168"/>
          </a:xfrm>
          <a:prstGeom prst="rect">
            <a:avLst/>
          </a:prstGeom>
          <a:solidFill>
            <a:srgbClr val="1A1F3A"/>
          </a:solidFill>
          <a:ln/>
        </p:spPr>
      </p:sp>
      <p:sp>
        <p:nvSpPr>
          <p:cNvPr id="47" name="Shape 45"/>
          <p:cNvSpPr/>
          <p:nvPr/>
        </p:nvSpPr>
        <p:spPr>
          <a:xfrm>
            <a:off x="1508760" y="4398264"/>
            <a:ext cx="201168" cy="201168"/>
          </a:xfrm>
          <a:prstGeom prst="rect">
            <a:avLst/>
          </a:prstGeom>
          <a:solidFill>
            <a:srgbClr val="1A1F3A"/>
          </a:solidFill>
          <a:ln/>
        </p:spPr>
      </p:sp>
      <p:sp>
        <p:nvSpPr>
          <p:cNvPr id="48" name="Shape 46"/>
          <p:cNvSpPr/>
          <p:nvPr/>
        </p:nvSpPr>
        <p:spPr>
          <a:xfrm>
            <a:off x="2020824" y="4398264"/>
            <a:ext cx="201168" cy="201168"/>
          </a:xfrm>
          <a:prstGeom prst="rect">
            <a:avLst/>
          </a:prstGeom>
          <a:solidFill>
            <a:srgbClr val="1A1F3A"/>
          </a:solidFill>
          <a:ln/>
        </p:spPr>
      </p:sp>
      <p:sp>
        <p:nvSpPr>
          <p:cNvPr id="49" name="Shape 47"/>
          <p:cNvSpPr/>
          <p:nvPr/>
        </p:nvSpPr>
        <p:spPr>
          <a:xfrm>
            <a:off x="2788920" y="4398264"/>
            <a:ext cx="201168" cy="201168"/>
          </a:xfrm>
          <a:prstGeom prst="rect">
            <a:avLst/>
          </a:prstGeom>
          <a:solidFill>
            <a:srgbClr val="1A1F3A"/>
          </a:solidFill>
          <a:ln/>
        </p:spPr>
      </p:sp>
      <p:sp>
        <p:nvSpPr>
          <p:cNvPr id="50" name="Text 48"/>
          <p:cNvSpPr/>
          <p:nvPr/>
        </p:nvSpPr>
        <p:spPr>
          <a:xfrm>
            <a:off x="640080" y="4937760"/>
            <a:ext cx="3749040" cy="365760"/>
          </a:xfrm>
          <a:prstGeom prst="rect">
            <a:avLst/>
          </a:prstGeom>
          <a:noFill/>
          <a:ln/>
        </p:spPr>
        <p:txBody>
          <a:bodyPr wrap="square" lIns="0" tIns="0" rIns="0" bIns="0" rtlCol="0" anchor="ctr"/>
          <a:lstStyle/>
          <a:p>
            <a:pPr algn="ctr" indent="0" marL="0">
              <a:buNone/>
            </a:pPr>
            <a:r>
              <a:rPr lang="en-US" sz="1200" b="1" spc="300" kern="0" dirty="0">
                <a:solidFill>
                  <a:srgbClr val="F9E795"/>
                </a:solidFill>
                <a:latin typeface="Calibri" pitchFamily="34" charset="0"/>
                <a:ea typeface="Calibri" pitchFamily="34" charset="-122"/>
                <a:cs typeface="Calibri" pitchFamily="34" charset="-120"/>
              </a:rPr>
              <a:t>YOUR PERSONAL QR</a:t>
            </a:r>
            <a:endParaRPr lang="en-US" sz="1200" dirty="0"/>
          </a:p>
        </p:txBody>
      </p:sp>
      <p:sp>
        <p:nvSpPr>
          <p:cNvPr id="51" name="Text 49"/>
          <p:cNvSpPr/>
          <p:nvPr/>
        </p:nvSpPr>
        <p:spPr>
          <a:xfrm>
            <a:off x="640080" y="5349240"/>
            <a:ext cx="3749040" cy="365760"/>
          </a:xfrm>
          <a:prstGeom prst="rect">
            <a:avLst/>
          </a:prstGeom>
          <a:noFill/>
          <a:ln/>
        </p:spPr>
        <p:txBody>
          <a:bodyPr wrap="square" lIns="0" tIns="0" rIns="0" bIns="0" rtlCol="0" anchor="ctr"/>
          <a:lstStyle/>
          <a:p>
            <a:pPr algn="ctr" indent="0" marL="0">
              <a:buNone/>
            </a:pPr>
            <a:r>
              <a:rPr lang="en-US" sz="1200" i="1" dirty="0">
                <a:solidFill>
                  <a:srgbClr val="FFFFFF"/>
                </a:solidFill>
                <a:latin typeface="Calibri" pitchFamily="34" charset="0"/>
                <a:ea typeface="Calibri" pitchFamily="34" charset="-122"/>
                <a:cs typeface="Calibri" pitchFamily="34" charset="-120"/>
              </a:rPr>
              <a:t>Issued on day one</a:t>
            </a:r>
            <a:endParaRPr lang="en-US" sz="1200" dirty="0"/>
          </a:p>
        </p:txBody>
      </p:sp>
      <p:sp>
        <p:nvSpPr>
          <p:cNvPr id="52" name="Text 50"/>
          <p:cNvSpPr/>
          <p:nvPr/>
        </p:nvSpPr>
        <p:spPr>
          <a:xfrm>
            <a:off x="640080" y="5760720"/>
            <a:ext cx="3749040" cy="274320"/>
          </a:xfrm>
          <a:prstGeom prst="rect">
            <a:avLst/>
          </a:prstGeom>
          <a:noFill/>
          <a:ln/>
        </p:spPr>
        <p:txBody>
          <a:bodyPr wrap="square" lIns="0" tIns="0" rIns="0" bIns="0" rtlCol="0" anchor="ctr"/>
          <a:lstStyle/>
          <a:p>
            <a:pPr algn="ctr" indent="0" marL="0">
              <a:buNone/>
            </a:pPr>
            <a:r>
              <a:rPr lang="en-US" sz="1000" dirty="0">
                <a:solidFill>
                  <a:srgbClr val="F96167"/>
                </a:solidFill>
                <a:latin typeface="Calibri" pitchFamily="34" charset="0"/>
                <a:ea typeface="Calibri" pitchFamily="34" charset="-122"/>
                <a:cs typeface="Calibri" pitchFamily="34" charset="-120"/>
              </a:rPr>
              <a:t>Where your money lives →</a:t>
            </a:r>
            <a:endParaRPr lang="en-US" sz="1000" dirty="0"/>
          </a:p>
        </p:txBody>
      </p:sp>
      <p:sp>
        <p:nvSpPr>
          <p:cNvPr id="53" name="Shape 51"/>
          <p:cNvSpPr/>
          <p:nvPr/>
        </p:nvSpPr>
        <p:spPr>
          <a:xfrm>
            <a:off x="4846320" y="2011680"/>
            <a:ext cx="6858000" cy="1143000"/>
          </a:xfrm>
          <a:prstGeom prst="roundRect">
            <a:avLst>
              <a:gd name="adj" fmla="val 8000"/>
            </a:avLst>
          </a:prstGeom>
          <a:solidFill>
            <a:srgbClr val="FFFFFF"/>
          </a:solidFill>
          <a:ln w="12700">
            <a:solidFill>
              <a:srgbClr val="E8E4DC"/>
            </a:solidFill>
            <a:prstDash val="solid"/>
          </a:ln>
        </p:spPr>
      </p:sp>
      <p:sp>
        <p:nvSpPr>
          <p:cNvPr id="54" name="Shape 52"/>
          <p:cNvSpPr/>
          <p:nvPr/>
        </p:nvSpPr>
        <p:spPr>
          <a:xfrm>
            <a:off x="4846320" y="2011680"/>
            <a:ext cx="137160" cy="1143000"/>
          </a:xfrm>
          <a:prstGeom prst="rect">
            <a:avLst/>
          </a:prstGeom>
          <a:solidFill>
            <a:srgbClr val="F96167"/>
          </a:solidFill>
          <a:ln/>
        </p:spPr>
      </p:sp>
      <p:sp>
        <p:nvSpPr>
          <p:cNvPr id="55" name="Text 53"/>
          <p:cNvSpPr/>
          <p:nvPr/>
        </p:nvSpPr>
        <p:spPr>
          <a:xfrm>
            <a:off x="5120640" y="2148840"/>
            <a:ext cx="6400800" cy="365760"/>
          </a:xfrm>
          <a:prstGeom prst="rect">
            <a:avLst/>
          </a:prstGeom>
          <a:noFill/>
          <a:ln/>
        </p:spPr>
        <p:txBody>
          <a:bodyPr wrap="square" lIns="0" tIns="0" rIns="0" bIns="0" rtlCol="0" anchor="ctr"/>
          <a:lstStyle/>
          <a:p>
            <a:pPr indent="0" marL="0">
              <a:buNone/>
            </a:pPr>
            <a:r>
              <a:rPr lang="en-US" sz="1200" b="1" spc="200" kern="0" dirty="0">
                <a:solidFill>
                  <a:srgbClr val="F96167"/>
                </a:solidFill>
                <a:latin typeface="Calibri" pitchFamily="34" charset="0"/>
                <a:ea typeface="Calibri" pitchFamily="34" charset="-122"/>
                <a:cs typeface="Calibri" pitchFamily="34" charset="-120"/>
              </a:rPr>
              <a:t>BASE SALARY</a:t>
            </a:r>
            <a:endParaRPr lang="en-US" sz="1200" dirty="0"/>
          </a:p>
        </p:txBody>
      </p:sp>
      <p:sp>
        <p:nvSpPr>
          <p:cNvPr id="56" name="Text 54"/>
          <p:cNvSpPr/>
          <p:nvPr/>
        </p:nvSpPr>
        <p:spPr>
          <a:xfrm>
            <a:off x="5120640" y="2514600"/>
            <a:ext cx="6400800" cy="64008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Paid by the marketing agency on the agreed schedule. Same number, every cycle.</a:t>
            </a:r>
            <a:endParaRPr lang="en-US" sz="1300" dirty="0"/>
          </a:p>
        </p:txBody>
      </p:sp>
      <p:sp>
        <p:nvSpPr>
          <p:cNvPr id="57" name="Shape 55"/>
          <p:cNvSpPr/>
          <p:nvPr/>
        </p:nvSpPr>
        <p:spPr>
          <a:xfrm>
            <a:off x="4846320" y="3291840"/>
            <a:ext cx="6858000" cy="1143000"/>
          </a:xfrm>
          <a:prstGeom prst="roundRect">
            <a:avLst>
              <a:gd name="adj" fmla="val 8000"/>
            </a:avLst>
          </a:prstGeom>
          <a:solidFill>
            <a:srgbClr val="FFFFFF"/>
          </a:solidFill>
          <a:ln w="12700">
            <a:solidFill>
              <a:srgbClr val="E8E4DC"/>
            </a:solidFill>
            <a:prstDash val="solid"/>
          </a:ln>
        </p:spPr>
      </p:sp>
      <p:sp>
        <p:nvSpPr>
          <p:cNvPr id="58" name="Shape 56"/>
          <p:cNvSpPr/>
          <p:nvPr/>
        </p:nvSpPr>
        <p:spPr>
          <a:xfrm>
            <a:off x="4846320" y="3291840"/>
            <a:ext cx="137160" cy="1143000"/>
          </a:xfrm>
          <a:prstGeom prst="rect">
            <a:avLst/>
          </a:prstGeom>
          <a:solidFill>
            <a:srgbClr val="F96167"/>
          </a:solidFill>
          <a:ln/>
        </p:spPr>
      </p:sp>
      <p:sp>
        <p:nvSpPr>
          <p:cNvPr id="59" name="Text 57"/>
          <p:cNvSpPr/>
          <p:nvPr/>
        </p:nvSpPr>
        <p:spPr>
          <a:xfrm>
            <a:off x="5120640" y="3429000"/>
            <a:ext cx="6400800" cy="365760"/>
          </a:xfrm>
          <a:prstGeom prst="rect">
            <a:avLst/>
          </a:prstGeom>
          <a:noFill/>
          <a:ln/>
        </p:spPr>
        <p:txBody>
          <a:bodyPr wrap="square" lIns="0" tIns="0" rIns="0" bIns="0" rtlCol="0" anchor="ctr"/>
          <a:lstStyle/>
          <a:p>
            <a:pPr indent="0" marL="0">
              <a:buNone/>
            </a:pPr>
            <a:r>
              <a:rPr lang="en-US" sz="1200" b="1" spc="200" kern="0" dirty="0">
                <a:solidFill>
                  <a:srgbClr val="F96167"/>
                </a:solidFill>
                <a:latin typeface="Calibri" pitchFamily="34" charset="0"/>
                <a:ea typeface="Calibri" pitchFamily="34" charset="-122"/>
                <a:cs typeface="Calibri" pitchFamily="34" charset="-120"/>
              </a:rPr>
              <a:t>PER-ONBOARDING REWARD</a:t>
            </a:r>
            <a:endParaRPr lang="en-US" sz="1200" dirty="0"/>
          </a:p>
        </p:txBody>
      </p:sp>
      <p:sp>
        <p:nvSpPr>
          <p:cNvPr id="60" name="Text 58"/>
          <p:cNvSpPr/>
          <p:nvPr/>
        </p:nvSpPr>
        <p:spPr>
          <a:xfrm>
            <a:off x="5120640" y="3794760"/>
            <a:ext cx="6400800" cy="64008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Tracked automatically in the bitcoinp2phub web app — every paid membership scanned via your QR.</a:t>
            </a:r>
            <a:endParaRPr lang="en-US" sz="1300" dirty="0"/>
          </a:p>
        </p:txBody>
      </p:sp>
      <p:sp>
        <p:nvSpPr>
          <p:cNvPr id="61" name="Shape 59"/>
          <p:cNvSpPr/>
          <p:nvPr/>
        </p:nvSpPr>
        <p:spPr>
          <a:xfrm>
            <a:off x="4846320" y="4572000"/>
            <a:ext cx="6858000" cy="1143000"/>
          </a:xfrm>
          <a:prstGeom prst="roundRect">
            <a:avLst>
              <a:gd name="adj" fmla="val 8000"/>
            </a:avLst>
          </a:prstGeom>
          <a:solidFill>
            <a:srgbClr val="FFFFFF"/>
          </a:solidFill>
          <a:ln w="12700">
            <a:solidFill>
              <a:srgbClr val="E8E4DC"/>
            </a:solidFill>
            <a:prstDash val="solid"/>
          </a:ln>
        </p:spPr>
      </p:sp>
      <p:sp>
        <p:nvSpPr>
          <p:cNvPr id="62" name="Shape 60"/>
          <p:cNvSpPr/>
          <p:nvPr/>
        </p:nvSpPr>
        <p:spPr>
          <a:xfrm>
            <a:off x="4846320" y="4572000"/>
            <a:ext cx="137160" cy="1143000"/>
          </a:xfrm>
          <a:prstGeom prst="rect">
            <a:avLst/>
          </a:prstGeom>
          <a:solidFill>
            <a:srgbClr val="F96167"/>
          </a:solidFill>
          <a:ln/>
        </p:spPr>
      </p:sp>
      <p:sp>
        <p:nvSpPr>
          <p:cNvPr id="63" name="Text 61"/>
          <p:cNvSpPr/>
          <p:nvPr/>
        </p:nvSpPr>
        <p:spPr>
          <a:xfrm>
            <a:off x="5120640" y="4709160"/>
            <a:ext cx="6400800" cy="365760"/>
          </a:xfrm>
          <a:prstGeom prst="rect">
            <a:avLst/>
          </a:prstGeom>
          <a:noFill/>
          <a:ln/>
        </p:spPr>
        <p:txBody>
          <a:bodyPr wrap="square" lIns="0" tIns="0" rIns="0" bIns="0" rtlCol="0" anchor="ctr"/>
          <a:lstStyle/>
          <a:p>
            <a:pPr indent="0" marL="0">
              <a:buNone/>
            </a:pPr>
            <a:r>
              <a:rPr lang="en-US" sz="1200" b="1" spc="200" kern="0" dirty="0">
                <a:solidFill>
                  <a:srgbClr val="F96167"/>
                </a:solidFill>
                <a:latin typeface="Calibri" pitchFamily="34" charset="0"/>
                <a:ea typeface="Calibri" pitchFamily="34" charset="-122"/>
                <a:cs typeface="Calibri" pitchFamily="34" charset="-120"/>
              </a:rPr>
              <a:t>WHERE TO CHECK</a:t>
            </a:r>
            <a:endParaRPr lang="en-US" sz="1200" dirty="0"/>
          </a:p>
        </p:txBody>
      </p:sp>
      <p:sp>
        <p:nvSpPr>
          <p:cNvPr id="64" name="Text 62"/>
          <p:cNvSpPr/>
          <p:nvPr/>
        </p:nvSpPr>
        <p:spPr>
          <a:xfrm>
            <a:off x="5120640" y="5074920"/>
            <a:ext cx="6400800" cy="64008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Log into bitcoinp2phub → Dashboard → Referrals. Live count, live payout.</a:t>
            </a:r>
            <a:endParaRPr lang="en-US" sz="1300" dirty="0"/>
          </a:p>
        </p:txBody>
      </p:sp>
      <p:sp>
        <p:nvSpPr>
          <p:cNvPr id="65" name="Shape 63"/>
          <p:cNvSpPr/>
          <p:nvPr/>
        </p:nvSpPr>
        <p:spPr>
          <a:xfrm>
            <a:off x="4846320" y="5897880"/>
            <a:ext cx="6858000" cy="365760"/>
          </a:xfrm>
          <a:prstGeom prst="roundRect">
            <a:avLst>
              <a:gd name="adj" fmla="val 12500"/>
            </a:avLst>
          </a:prstGeom>
          <a:solidFill>
            <a:srgbClr val="F9E795"/>
          </a:solidFill>
          <a:ln w="12700">
            <a:solidFill>
              <a:srgbClr val="F9E795"/>
            </a:solidFill>
            <a:prstDash val="solid"/>
          </a:ln>
        </p:spPr>
      </p:sp>
      <p:sp>
        <p:nvSpPr>
          <p:cNvPr id="66" name="Text 64"/>
          <p:cNvSpPr/>
          <p:nvPr/>
        </p:nvSpPr>
        <p:spPr>
          <a:xfrm>
            <a:off x="4846320" y="5897880"/>
            <a:ext cx="6858000" cy="365760"/>
          </a:xfrm>
          <a:prstGeom prst="rect">
            <a:avLst/>
          </a:prstGeom>
          <a:noFill/>
          <a:ln/>
        </p:spPr>
        <p:txBody>
          <a:bodyPr wrap="square" lIns="0" tIns="0" rIns="0" bIns="0" rtlCol="0" anchor="ctr"/>
          <a:lstStyle/>
          <a:p>
            <a:pPr algn="ctr" indent="0" marL="0">
              <a:buNone/>
            </a:pPr>
            <a:r>
              <a:rPr lang="en-US" sz="1100" b="1" dirty="0">
                <a:solidFill>
                  <a:srgbClr val="1A1F3A"/>
                </a:solidFill>
                <a:latin typeface="Calibri" pitchFamily="34" charset="0"/>
                <a:ea typeface="Calibri" pitchFamily="34" charset="-122"/>
                <a:cs typeface="Calibri" pitchFamily="34" charset="-120"/>
              </a:rPr>
              <a:t>BRANDFORCE'S JOB · logs the conversation. Reward math + payouts live in bitcoinp2phub.</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F96167"/>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04 · YOUR EARNINGS</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F9E795"/>
                </a:solidFill>
                <a:latin typeface="Calibri" pitchFamily="34" charset="0"/>
                <a:ea typeface="Calibri" pitchFamily="34" charset="-122"/>
                <a:cs typeface="Calibri" pitchFamily="34" charset="-120"/>
              </a:rPr>
              <a:t>12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FFFFFF"/>
                </a:solidFill>
                <a:latin typeface="Georgia" pitchFamily="34" charset="0"/>
                <a:ea typeface="Georgia" pitchFamily="34" charset="-122"/>
                <a:cs typeface="Georgia" pitchFamily="34" charset="-120"/>
              </a:rPr>
              <a:t>Earning potential = pace × focus.</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F9E795"/>
                </a:solidFill>
                <a:latin typeface="Calibri" pitchFamily="34" charset="0"/>
                <a:ea typeface="Calibri" pitchFamily="34" charset="-122"/>
                <a:cs typeface="Calibri" pitchFamily="34" charset="-120"/>
              </a:rPr>
              <a:t>BrandForce shows the activity. bitcoinp2phub shows the cash. Here's the lever.</a:t>
            </a:r>
            <a:endParaRPr lang="en-US" sz="1400" dirty="0"/>
          </a:p>
        </p:txBody>
      </p:sp>
      <p:sp>
        <p:nvSpPr>
          <p:cNvPr id="10" name="Shape 8"/>
          <p:cNvSpPr/>
          <p:nvPr/>
        </p:nvSpPr>
        <p:spPr>
          <a:xfrm>
            <a:off x="457200" y="2011680"/>
            <a:ext cx="11247120" cy="1280160"/>
          </a:xfrm>
          <a:prstGeom prst="roundRect">
            <a:avLst>
              <a:gd name="adj" fmla="val 10714"/>
            </a:avLst>
          </a:prstGeom>
          <a:solidFill>
            <a:srgbClr val="F96167"/>
          </a:solidFill>
          <a:ln w="12700">
            <a:solidFill>
              <a:srgbClr val="F96167"/>
            </a:solidFill>
            <a:prstDash val="solid"/>
          </a:ln>
        </p:spPr>
      </p:sp>
      <p:sp>
        <p:nvSpPr>
          <p:cNvPr id="11" name="Text 9"/>
          <p:cNvSpPr/>
          <p:nvPr/>
        </p:nvSpPr>
        <p:spPr>
          <a:xfrm>
            <a:off x="457200" y="2103120"/>
            <a:ext cx="11247120" cy="54864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DAILY EARN  =  ( merchants closed × merchant bonus ) + ( pedestrians activated × user bonus ) + base salary</a:t>
            </a:r>
            <a:endParaRPr lang="en-US" sz="1800" dirty="0"/>
          </a:p>
        </p:txBody>
      </p:sp>
      <p:sp>
        <p:nvSpPr>
          <p:cNvPr id="12" name="Text 10"/>
          <p:cNvSpPr/>
          <p:nvPr/>
        </p:nvSpPr>
        <p:spPr>
          <a:xfrm>
            <a:off x="457200" y="2697480"/>
            <a:ext cx="11247120" cy="457200"/>
          </a:xfrm>
          <a:prstGeom prst="rect">
            <a:avLst/>
          </a:prstGeom>
          <a:noFill/>
          <a:ln/>
        </p:spPr>
        <p:txBody>
          <a:bodyPr wrap="square" lIns="0" tIns="0" rIns="0" bIns="0" rtlCol="0" anchor="ctr"/>
          <a:lstStyle/>
          <a:p>
            <a:pPr algn="ctr" indent="0" marL="0">
              <a:buNone/>
            </a:pPr>
            <a:r>
              <a:rPr lang="en-US" sz="1200" i="1" dirty="0">
                <a:solidFill>
                  <a:srgbClr val="F9E795"/>
                </a:solidFill>
                <a:latin typeface="Calibri" pitchFamily="34" charset="0"/>
                <a:ea typeface="Calibri" pitchFamily="34" charset="-122"/>
                <a:cs typeface="Calibri" pitchFamily="34" charset="-120"/>
              </a:rPr>
              <a:t>Bonus values live in bitcoinp2phub — not in this deck.</a:t>
            </a:r>
            <a:endParaRPr lang="en-US" sz="1200" dirty="0"/>
          </a:p>
        </p:txBody>
      </p:sp>
      <p:sp>
        <p:nvSpPr>
          <p:cNvPr id="13" name="Shape 11"/>
          <p:cNvSpPr/>
          <p:nvPr/>
        </p:nvSpPr>
        <p:spPr>
          <a:xfrm>
            <a:off x="457200" y="3657600"/>
            <a:ext cx="3657600" cy="2468880"/>
          </a:xfrm>
          <a:prstGeom prst="roundRect">
            <a:avLst>
              <a:gd name="adj" fmla="val 5556"/>
            </a:avLst>
          </a:prstGeom>
          <a:solidFill>
            <a:srgbClr val="FFFFFF"/>
          </a:solidFill>
          <a:ln w="12700">
            <a:solidFill>
              <a:srgbClr val="F96167"/>
            </a:solidFill>
            <a:prstDash val="solid"/>
          </a:ln>
        </p:spPr>
      </p:sp>
      <p:sp>
        <p:nvSpPr>
          <p:cNvPr id="14" name="Text 12"/>
          <p:cNvSpPr/>
          <p:nvPr/>
        </p:nvSpPr>
        <p:spPr>
          <a:xfrm>
            <a:off x="731520" y="3840480"/>
            <a:ext cx="3108960" cy="548640"/>
          </a:xfrm>
          <a:prstGeom prst="rect">
            <a:avLst/>
          </a:prstGeom>
          <a:noFill/>
          <a:ln/>
        </p:spPr>
        <p:txBody>
          <a:bodyPr wrap="square" lIns="0" tIns="0" rIns="0" bIns="0" rtlCol="0" anchor="ctr"/>
          <a:lstStyle/>
          <a:p>
            <a:pPr indent="0" marL="0">
              <a:buNone/>
            </a:pPr>
            <a:r>
              <a:rPr lang="en-US" sz="2400" b="1" dirty="0">
                <a:solidFill>
                  <a:srgbClr val="F96167"/>
                </a:solidFill>
                <a:latin typeface="Georgia" pitchFamily="34" charset="0"/>
                <a:ea typeface="Georgia" pitchFamily="34" charset="-122"/>
                <a:cs typeface="Georgia" pitchFamily="34" charset="-120"/>
              </a:rPr>
              <a:t>Pace</a:t>
            </a:r>
            <a:endParaRPr lang="en-US" sz="2400" dirty="0"/>
          </a:p>
        </p:txBody>
      </p:sp>
      <p:sp>
        <p:nvSpPr>
          <p:cNvPr id="15" name="Text 13"/>
          <p:cNvSpPr/>
          <p:nvPr/>
        </p:nvSpPr>
        <p:spPr>
          <a:xfrm>
            <a:off x="731520" y="4434840"/>
            <a:ext cx="3108960" cy="155448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More conversations per shift. Walk faster between targets, not slower per pitch.</a:t>
            </a:r>
            <a:endParaRPr lang="en-US" sz="1300" dirty="0"/>
          </a:p>
        </p:txBody>
      </p:sp>
      <p:sp>
        <p:nvSpPr>
          <p:cNvPr id="16" name="Shape 14"/>
          <p:cNvSpPr/>
          <p:nvPr/>
        </p:nvSpPr>
        <p:spPr>
          <a:xfrm>
            <a:off x="4297680" y="3657600"/>
            <a:ext cx="3657600" cy="2468880"/>
          </a:xfrm>
          <a:prstGeom prst="roundRect">
            <a:avLst>
              <a:gd name="adj" fmla="val 5556"/>
            </a:avLst>
          </a:prstGeom>
          <a:solidFill>
            <a:srgbClr val="FFFFFF"/>
          </a:solidFill>
          <a:ln w="12700">
            <a:solidFill>
              <a:srgbClr val="F96167"/>
            </a:solidFill>
            <a:prstDash val="solid"/>
          </a:ln>
        </p:spPr>
      </p:sp>
      <p:sp>
        <p:nvSpPr>
          <p:cNvPr id="17" name="Text 15"/>
          <p:cNvSpPr/>
          <p:nvPr/>
        </p:nvSpPr>
        <p:spPr>
          <a:xfrm>
            <a:off x="4572000" y="3840480"/>
            <a:ext cx="3108960" cy="548640"/>
          </a:xfrm>
          <a:prstGeom prst="rect">
            <a:avLst/>
          </a:prstGeom>
          <a:noFill/>
          <a:ln/>
        </p:spPr>
        <p:txBody>
          <a:bodyPr wrap="square" lIns="0" tIns="0" rIns="0" bIns="0" rtlCol="0" anchor="ctr"/>
          <a:lstStyle/>
          <a:p>
            <a:pPr indent="0" marL="0">
              <a:buNone/>
            </a:pPr>
            <a:r>
              <a:rPr lang="en-US" sz="2400" b="1" dirty="0">
                <a:solidFill>
                  <a:srgbClr val="F96167"/>
                </a:solidFill>
                <a:latin typeface="Georgia" pitchFamily="34" charset="0"/>
                <a:ea typeface="Georgia" pitchFamily="34" charset="-122"/>
                <a:cs typeface="Georgia" pitchFamily="34" charset="-120"/>
              </a:rPr>
              <a:t>Focus</a:t>
            </a:r>
            <a:endParaRPr lang="en-US" sz="2400" dirty="0"/>
          </a:p>
        </p:txBody>
      </p:sp>
      <p:sp>
        <p:nvSpPr>
          <p:cNvPr id="18" name="Text 16"/>
          <p:cNvSpPr/>
          <p:nvPr/>
        </p:nvSpPr>
        <p:spPr>
          <a:xfrm>
            <a:off x="4572000" y="4434840"/>
            <a:ext cx="3108960" cy="155448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Merchant-weighted (70%). One closed café &gt; ten downloaded apps.</a:t>
            </a:r>
            <a:endParaRPr lang="en-US" sz="1300" dirty="0"/>
          </a:p>
        </p:txBody>
      </p:sp>
      <p:sp>
        <p:nvSpPr>
          <p:cNvPr id="19" name="Shape 17"/>
          <p:cNvSpPr/>
          <p:nvPr/>
        </p:nvSpPr>
        <p:spPr>
          <a:xfrm>
            <a:off x="8138160" y="3657600"/>
            <a:ext cx="3657600" cy="2468880"/>
          </a:xfrm>
          <a:prstGeom prst="roundRect">
            <a:avLst>
              <a:gd name="adj" fmla="val 5556"/>
            </a:avLst>
          </a:prstGeom>
          <a:solidFill>
            <a:srgbClr val="FFFFFF"/>
          </a:solidFill>
          <a:ln w="12700">
            <a:solidFill>
              <a:srgbClr val="F96167"/>
            </a:solidFill>
            <a:prstDash val="solid"/>
          </a:ln>
        </p:spPr>
      </p:sp>
      <p:sp>
        <p:nvSpPr>
          <p:cNvPr id="20" name="Text 18"/>
          <p:cNvSpPr/>
          <p:nvPr/>
        </p:nvSpPr>
        <p:spPr>
          <a:xfrm>
            <a:off x="8412480" y="3840480"/>
            <a:ext cx="3108960" cy="548640"/>
          </a:xfrm>
          <a:prstGeom prst="rect">
            <a:avLst/>
          </a:prstGeom>
          <a:noFill/>
          <a:ln/>
        </p:spPr>
        <p:txBody>
          <a:bodyPr wrap="square" lIns="0" tIns="0" rIns="0" bIns="0" rtlCol="0" anchor="ctr"/>
          <a:lstStyle/>
          <a:p>
            <a:pPr indent="0" marL="0">
              <a:buNone/>
            </a:pPr>
            <a:r>
              <a:rPr lang="en-US" sz="2400" b="1" dirty="0">
                <a:solidFill>
                  <a:srgbClr val="F96167"/>
                </a:solidFill>
                <a:latin typeface="Georgia" pitchFamily="34" charset="0"/>
                <a:ea typeface="Georgia" pitchFamily="34" charset="-122"/>
                <a:cs typeface="Georgia" pitchFamily="34" charset="-120"/>
              </a:rPr>
              <a:t>Trust</a:t>
            </a:r>
            <a:endParaRPr lang="en-US" sz="2400" dirty="0"/>
          </a:p>
        </p:txBody>
      </p:sp>
      <p:sp>
        <p:nvSpPr>
          <p:cNvPr id="21" name="Text 19"/>
          <p:cNvSpPr/>
          <p:nvPr/>
        </p:nvSpPr>
        <p:spPr>
          <a:xfrm>
            <a:off x="8412480" y="4434840"/>
            <a:ext cx="3108960" cy="155448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Always log the lead in BrandForce in front of them. Visible professionalism = higher close rate.</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05 · DIGITAL MEDIA MANAGER</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13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Digital media — the engine room.</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Promoters bring stories back from the street. You turn them into reach.</a:t>
            </a:r>
            <a:endParaRPr lang="en-US" sz="1400" dirty="0"/>
          </a:p>
        </p:txBody>
      </p:sp>
      <p:sp>
        <p:nvSpPr>
          <p:cNvPr id="10" name="Text 8"/>
          <p:cNvSpPr/>
          <p:nvPr/>
        </p:nvSpPr>
        <p:spPr>
          <a:xfrm>
            <a:off x="457200" y="1783080"/>
            <a:ext cx="11247120" cy="91440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You sit at the keyboard while the pair walks. Every onboarding logged in BrandForce, every merchant photo, every objection overcome — that's your raw material. By 22:00 each night, the next day's posts should be queued.</a:t>
            </a:r>
            <a:endParaRPr lang="en-US" sz="1300" dirty="0"/>
          </a:p>
        </p:txBody>
      </p:sp>
      <p:sp>
        <p:nvSpPr>
          <p:cNvPr id="11" name="Shape 9"/>
          <p:cNvSpPr/>
          <p:nvPr/>
        </p:nvSpPr>
        <p:spPr>
          <a:xfrm>
            <a:off x="457200" y="2926080"/>
            <a:ext cx="2743200" cy="3200400"/>
          </a:xfrm>
          <a:prstGeom prst="roundRect">
            <a:avLst>
              <a:gd name="adj" fmla="val 5000"/>
            </a:avLst>
          </a:prstGeom>
          <a:solidFill>
            <a:srgbClr val="FFFFFF"/>
          </a:solidFill>
          <a:ln w="12700">
            <a:solidFill>
              <a:srgbClr val="E8E4DC"/>
            </a:solidFill>
            <a:prstDash val="solid"/>
          </a:ln>
        </p:spPr>
      </p:sp>
      <p:sp>
        <p:nvSpPr>
          <p:cNvPr id="12" name="Shape 10"/>
          <p:cNvSpPr/>
          <p:nvPr/>
        </p:nvSpPr>
        <p:spPr>
          <a:xfrm>
            <a:off x="457200" y="2926080"/>
            <a:ext cx="2743200" cy="457200"/>
          </a:xfrm>
          <a:prstGeom prst="rect">
            <a:avLst/>
          </a:prstGeom>
          <a:solidFill>
            <a:srgbClr val="2F3C7E"/>
          </a:solidFill>
          <a:ln/>
        </p:spPr>
      </p:sp>
      <p:sp>
        <p:nvSpPr>
          <p:cNvPr id="13" name="Text 11"/>
          <p:cNvSpPr/>
          <p:nvPr/>
        </p:nvSpPr>
        <p:spPr>
          <a:xfrm>
            <a:off x="457200" y="2926080"/>
            <a:ext cx="2743200" cy="457200"/>
          </a:xfrm>
          <a:prstGeom prst="rect">
            <a:avLst/>
          </a:prstGeom>
          <a:noFill/>
          <a:ln/>
        </p:spPr>
        <p:txBody>
          <a:bodyPr wrap="square" lIns="0" tIns="0" rIns="0" bIns="0" rtlCol="0" anchor="ctr"/>
          <a:lstStyle/>
          <a:p>
            <a:pPr algn="ctr" indent="0" marL="0">
              <a:buNone/>
            </a:pPr>
            <a:r>
              <a:rPr lang="en-US" sz="1200" b="1" spc="300" kern="0" dirty="0">
                <a:solidFill>
                  <a:srgbClr val="F9E795"/>
                </a:solidFill>
                <a:latin typeface="Calibri" pitchFamily="34" charset="0"/>
                <a:ea typeface="Calibri" pitchFamily="34" charset="-122"/>
                <a:cs typeface="Calibri" pitchFamily="34" charset="-120"/>
              </a:rPr>
              <a:t>AM</a:t>
            </a:r>
            <a:endParaRPr lang="en-US" sz="1200" dirty="0"/>
          </a:p>
        </p:txBody>
      </p:sp>
      <p:sp>
        <p:nvSpPr>
          <p:cNvPr id="14" name="Text 12"/>
          <p:cNvSpPr/>
          <p:nvPr/>
        </p:nvSpPr>
        <p:spPr>
          <a:xfrm>
            <a:off x="640080" y="3520440"/>
            <a:ext cx="2377440" cy="731520"/>
          </a:xfrm>
          <a:prstGeom prst="rect">
            <a:avLst/>
          </a:prstGeom>
          <a:noFill/>
          <a:ln/>
        </p:spPr>
        <p:txBody>
          <a:bodyPr wrap="square" lIns="0" tIns="0" rIns="0" bIns="0" rtlCol="0" anchor="ctr"/>
          <a:lstStyle/>
          <a:p>
            <a:pPr indent="0" marL="0">
              <a:buNone/>
            </a:pPr>
            <a:r>
              <a:rPr lang="en-US" sz="1600" b="1" dirty="0">
                <a:solidFill>
                  <a:srgbClr val="1A1F3A"/>
                </a:solidFill>
                <a:latin typeface="Georgia" pitchFamily="34" charset="0"/>
                <a:ea typeface="Georgia" pitchFamily="34" charset="-122"/>
                <a:cs typeface="Georgia" pitchFamily="34" charset="-120"/>
              </a:rPr>
              <a:t>Pull yesterday's onboardings</a:t>
            </a:r>
            <a:endParaRPr lang="en-US" sz="1600" dirty="0"/>
          </a:p>
        </p:txBody>
      </p:sp>
      <p:sp>
        <p:nvSpPr>
          <p:cNvPr id="15" name="Text 13"/>
          <p:cNvSpPr/>
          <p:nvPr/>
        </p:nvSpPr>
        <p:spPr>
          <a:xfrm>
            <a:off x="640080" y="4343400"/>
            <a:ext cx="2377440" cy="164592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Open BrandForce → Reports → export the day's leads + merchant logos.</a:t>
            </a:r>
            <a:endParaRPr lang="en-US" sz="1200" dirty="0"/>
          </a:p>
        </p:txBody>
      </p:sp>
      <p:sp>
        <p:nvSpPr>
          <p:cNvPr id="16" name="Shape 14"/>
          <p:cNvSpPr/>
          <p:nvPr/>
        </p:nvSpPr>
        <p:spPr>
          <a:xfrm>
            <a:off x="3346704" y="2926080"/>
            <a:ext cx="2743200" cy="3200400"/>
          </a:xfrm>
          <a:prstGeom prst="roundRect">
            <a:avLst>
              <a:gd name="adj" fmla="val 5000"/>
            </a:avLst>
          </a:prstGeom>
          <a:solidFill>
            <a:srgbClr val="FFFFFF"/>
          </a:solidFill>
          <a:ln w="12700">
            <a:solidFill>
              <a:srgbClr val="E8E4DC"/>
            </a:solidFill>
            <a:prstDash val="solid"/>
          </a:ln>
        </p:spPr>
      </p:sp>
      <p:sp>
        <p:nvSpPr>
          <p:cNvPr id="17" name="Shape 15"/>
          <p:cNvSpPr/>
          <p:nvPr/>
        </p:nvSpPr>
        <p:spPr>
          <a:xfrm>
            <a:off x="3346704" y="2926080"/>
            <a:ext cx="2743200" cy="457200"/>
          </a:xfrm>
          <a:prstGeom prst="rect">
            <a:avLst/>
          </a:prstGeom>
          <a:solidFill>
            <a:srgbClr val="2F3C7E"/>
          </a:solidFill>
          <a:ln/>
        </p:spPr>
      </p:sp>
      <p:sp>
        <p:nvSpPr>
          <p:cNvPr id="18" name="Text 16"/>
          <p:cNvSpPr/>
          <p:nvPr/>
        </p:nvSpPr>
        <p:spPr>
          <a:xfrm>
            <a:off x="3346704" y="2926080"/>
            <a:ext cx="2743200" cy="457200"/>
          </a:xfrm>
          <a:prstGeom prst="rect">
            <a:avLst/>
          </a:prstGeom>
          <a:noFill/>
          <a:ln/>
        </p:spPr>
        <p:txBody>
          <a:bodyPr wrap="square" lIns="0" tIns="0" rIns="0" bIns="0" rtlCol="0" anchor="ctr"/>
          <a:lstStyle/>
          <a:p>
            <a:pPr algn="ctr" indent="0" marL="0">
              <a:buNone/>
            </a:pPr>
            <a:r>
              <a:rPr lang="en-US" sz="1200" b="1" spc="300" kern="0" dirty="0">
                <a:solidFill>
                  <a:srgbClr val="F9E795"/>
                </a:solidFill>
                <a:latin typeface="Calibri" pitchFamily="34" charset="0"/>
                <a:ea typeface="Calibri" pitchFamily="34" charset="-122"/>
                <a:cs typeface="Calibri" pitchFamily="34" charset="-120"/>
              </a:rPr>
              <a:t>MIDDAY</a:t>
            </a:r>
            <a:endParaRPr lang="en-US" sz="1200" dirty="0"/>
          </a:p>
        </p:txBody>
      </p:sp>
      <p:sp>
        <p:nvSpPr>
          <p:cNvPr id="19" name="Text 17"/>
          <p:cNvSpPr/>
          <p:nvPr/>
        </p:nvSpPr>
        <p:spPr>
          <a:xfrm>
            <a:off x="3529584" y="3520440"/>
            <a:ext cx="2377440" cy="731520"/>
          </a:xfrm>
          <a:prstGeom prst="rect">
            <a:avLst/>
          </a:prstGeom>
          <a:noFill/>
          <a:ln/>
        </p:spPr>
        <p:txBody>
          <a:bodyPr wrap="square" lIns="0" tIns="0" rIns="0" bIns="0" rtlCol="0" anchor="ctr"/>
          <a:lstStyle/>
          <a:p>
            <a:pPr indent="0" marL="0">
              <a:buNone/>
            </a:pPr>
            <a:r>
              <a:rPr lang="en-US" sz="1600" b="1" dirty="0">
                <a:solidFill>
                  <a:srgbClr val="1A1F3A"/>
                </a:solidFill>
                <a:latin typeface="Georgia" pitchFamily="34" charset="0"/>
                <a:ea typeface="Georgia" pitchFamily="34" charset="-122"/>
                <a:cs typeface="Georgia" pitchFamily="34" charset="-120"/>
              </a:rPr>
              <a:t>Brief the pair</a:t>
            </a:r>
            <a:endParaRPr lang="en-US" sz="1600" dirty="0"/>
          </a:p>
        </p:txBody>
      </p:sp>
      <p:sp>
        <p:nvSpPr>
          <p:cNvPr id="20" name="Text 18"/>
          <p:cNvSpPr/>
          <p:nvPr/>
        </p:nvSpPr>
        <p:spPr>
          <a:xfrm>
            <a:off x="3529584" y="4343400"/>
            <a:ext cx="2377440" cy="164592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Tell promoters which 2 merchants to film today. Hand them shot list.</a:t>
            </a:r>
            <a:endParaRPr lang="en-US" sz="1200" dirty="0"/>
          </a:p>
        </p:txBody>
      </p:sp>
      <p:sp>
        <p:nvSpPr>
          <p:cNvPr id="21" name="Shape 19"/>
          <p:cNvSpPr/>
          <p:nvPr/>
        </p:nvSpPr>
        <p:spPr>
          <a:xfrm>
            <a:off x="6236208" y="2926080"/>
            <a:ext cx="2743200" cy="3200400"/>
          </a:xfrm>
          <a:prstGeom prst="roundRect">
            <a:avLst>
              <a:gd name="adj" fmla="val 5000"/>
            </a:avLst>
          </a:prstGeom>
          <a:solidFill>
            <a:srgbClr val="FFFFFF"/>
          </a:solidFill>
          <a:ln w="12700">
            <a:solidFill>
              <a:srgbClr val="E8E4DC"/>
            </a:solidFill>
            <a:prstDash val="solid"/>
          </a:ln>
        </p:spPr>
      </p:sp>
      <p:sp>
        <p:nvSpPr>
          <p:cNvPr id="22" name="Shape 20"/>
          <p:cNvSpPr/>
          <p:nvPr/>
        </p:nvSpPr>
        <p:spPr>
          <a:xfrm>
            <a:off x="6236208" y="2926080"/>
            <a:ext cx="2743200" cy="457200"/>
          </a:xfrm>
          <a:prstGeom prst="rect">
            <a:avLst/>
          </a:prstGeom>
          <a:solidFill>
            <a:srgbClr val="2F3C7E"/>
          </a:solidFill>
          <a:ln/>
        </p:spPr>
      </p:sp>
      <p:sp>
        <p:nvSpPr>
          <p:cNvPr id="23" name="Text 21"/>
          <p:cNvSpPr/>
          <p:nvPr/>
        </p:nvSpPr>
        <p:spPr>
          <a:xfrm>
            <a:off x="6236208" y="2926080"/>
            <a:ext cx="2743200" cy="457200"/>
          </a:xfrm>
          <a:prstGeom prst="rect">
            <a:avLst/>
          </a:prstGeom>
          <a:noFill/>
          <a:ln/>
        </p:spPr>
        <p:txBody>
          <a:bodyPr wrap="square" lIns="0" tIns="0" rIns="0" bIns="0" rtlCol="0" anchor="ctr"/>
          <a:lstStyle/>
          <a:p>
            <a:pPr algn="ctr" indent="0" marL="0">
              <a:buNone/>
            </a:pPr>
            <a:r>
              <a:rPr lang="en-US" sz="1200" b="1" spc="300" kern="0" dirty="0">
                <a:solidFill>
                  <a:srgbClr val="F9E795"/>
                </a:solidFill>
                <a:latin typeface="Calibri" pitchFamily="34" charset="0"/>
                <a:ea typeface="Calibri" pitchFamily="34" charset="-122"/>
                <a:cs typeface="Calibri" pitchFamily="34" charset="-120"/>
              </a:rPr>
              <a:t>PM</a:t>
            </a:r>
            <a:endParaRPr lang="en-US" sz="1200" dirty="0"/>
          </a:p>
        </p:txBody>
      </p:sp>
      <p:sp>
        <p:nvSpPr>
          <p:cNvPr id="24" name="Text 22"/>
          <p:cNvSpPr/>
          <p:nvPr/>
        </p:nvSpPr>
        <p:spPr>
          <a:xfrm>
            <a:off x="6419088" y="3520440"/>
            <a:ext cx="2377440" cy="731520"/>
          </a:xfrm>
          <a:prstGeom prst="rect">
            <a:avLst/>
          </a:prstGeom>
          <a:noFill/>
          <a:ln/>
        </p:spPr>
        <p:txBody>
          <a:bodyPr wrap="square" lIns="0" tIns="0" rIns="0" bIns="0" rtlCol="0" anchor="ctr"/>
          <a:lstStyle/>
          <a:p>
            <a:pPr indent="0" marL="0">
              <a:buNone/>
            </a:pPr>
            <a:r>
              <a:rPr lang="en-US" sz="1600" b="1" dirty="0">
                <a:solidFill>
                  <a:srgbClr val="1A1F3A"/>
                </a:solidFill>
                <a:latin typeface="Georgia" pitchFamily="34" charset="0"/>
                <a:ea typeface="Georgia" pitchFamily="34" charset="-122"/>
                <a:cs typeface="Georgia" pitchFamily="34" charset="-120"/>
              </a:rPr>
              <a:t>Receive raw assets</a:t>
            </a:r>
            <a:endParaRPr lang="en-US" sz="1600" dirty="0"/>
          </a:p>
        </p:txBody>
      </p:sp>
      <p:sp>
        <p:nvSpPr>
          <p:cNvPr id="25" name="Text 23"/>
          <p:cNvSpPr/>
          <p:nvPr/>
        </p:nvSpPr>
        <p:spPr>
          <a:xfrm>
            <a:off x="6419088" y="4343400"/>
            <a:ext cx="2377440" cy="164592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Photos, 15-sec clips, quotes. Drop in BrandForce → Content.</a:t>
            </a:r>
            <a:endParaRPr lang="en-US" sz="1200" dirty="0"/>
          </a:p>
        </p:txBody>
      </p:sp>
      <p:sp>
        <p:nvSpPr>
          <p:cNvPr id="26" name="Shape 24"/>
          <p:cNvSpPr/>
          <p:nvPr/>
        </p:nvSpPr>
        <p:spPr>
          <a:xfrm>
            <a:off x="9125712" y="2926080"/>
            <a:ext cx="2743200" cy="3200400"/>
          </a:xfrm>
          <a:prstGeom prst="roundRect">
            <a:avLst>
              <a:gd name="adj" fmla="val 5000"/>
            </a:avLst>
          </a:prstGeom>
          <a:solidFill>
            <a:srgbClr val="FFFFFF"/>
          </a:solidFill>
          <a:ln w="12700">
            <a:solidFill>
              <a:srgbClr val="E8E4DC"/>
            </a:solidFill>
            <a:prstDash val="solid"/>
          </a:ln>
        </p:spPr>
      </p:sp>
      <p:sp>
        <p:nvSpPr>
          <p:cNvPr id="27" name="Shape 25"/>
          <p:cNvSpPr/>
          <p:nvPr/>
        </p:nvSpPr>
        <p:spPr>
          <a:xfrm>
            <a:off x="9125712" y="2926080"/>
            <a:ext cx="2743200" cy="457200"/>
          </a:xfrm>
          <a:prstGeom prst="rect">
            <a:avLst/>
          </a:prstGeom>
          <a:solidFill>
            <a:srgbClr val="2F3C7E"/>
          </a:solidFill>
          <a:ln/>
        </p:spPr>
      </p:sp>
      <p:sp>
        <p:nvSpPr>
          <p:cNvPr id="28" name="Text 26"/>
          <p:cNvSpPr/>
          <p:nvPr/>
        </p:nvSpPr>
        <p:spPr>
          <a:xfrm>
            <a:off x="9125712" y="2926080"/>
            <a:ext cx="2743200" cy="457200"/>
          </a:xfrm>
          <a:prstGeom prst="rect">
            <a:avLst/>
          </a:prstGeom>
          <a:noFill/>
          <a:ln/>
        </p:spPr>
        <p:txBody>
          <a:bodyPr wrap="square" lIns="0" tIns="0" rIns="0" bIns="0" rtlCol="0" anchor="ctr"/>
          <a:lstStyle/>
          <a:p>
            <a:pPr algn="ctr" indent="0" marL="0">
              <a:buNone/>
            </a:pPr>
            <a:r>
              <a:rPr lang="en-US" sz="1200" b="1" spc="300" kern="0" dirty="0">
                <a:solidFill>
                  <a:srgbClr val="F9E795"/>
                </a:solidFill>
                <a:latin typeface="Calibri" pitchFamily="34" charset="0"/>
                <a:ea typeface="Calibri" pitchFamily="34" charset="-122"/>
                <a:cs typeface="Calibri" pitchFamily="34" charset="-120"/>
              </a:rPr>
              <a:t>EVE</a:t>
            </a:r>
            <a:endParaRPr lang="en-US" sz="1200" dirty="0"/>
          </a:p>
        </p:txBody>
      </p:sp>
      <p:sp>
        <p:nvSpPr>
          <p:cNvPr id="29" name="Text 27"/>
          <p:cNvSpPr/>
          <p:nvPr/>
        </p:nvSpPr>
        <p:spPr>
          <a:xfrm>
            <a:off x="9308592" y="3520440"/>
            <a:ext cx="2377440" cy="731520"/>
          </a:xfrm>
          <a:prstGeom prst="rect">
            <a:avLst/>
          </a:prstGeom>
          <a:noFill/>
          <a:ln/>
        </p:spPr>
        <p:txBody>
          <a:bodyPr wrap="square" lIns="0" tIns="0" rIns="0" bIns="0" rtlCol="0" anchor="ctr"/>
          <a:lstStyle/>
          <a:p>
            <a:pPr indent="0" marL="0">
              <a:buNone/>
            </a:pPr>
            <a:r>
              <a:rPr lang="en-US" sz="1600" b="1" dirty="0">
                <a:solidFill>
                  <a:srgbClr val="1A1F3A"/>
                </a:solidFill>
                <a:latin typeface="Georgia" pitchFamily="34" charset="0"/>
                <a:ea typeface="Georgia" pitchFamily="34" charset="-122"/>
                <a:cs typeface="Georgia" pitchFamily="34" charset="-120"/>
              </a:rPr>
              <a:t>Edit + queue</a:t>
            </a:r>
            <a:endParaRPr lang="en-US" sz="1600" dirty="0"/>
          </a:p>
        </p:txBody>
      </p:sp>
      <p:sp>
        <p:nvSpPr>
          <p:cNvPr id="30" name="Text 28"/>
          <p:cNvSpPr/>
          <p:nvPr/>
        </p:nvSpPr>
        <p:spPr>
          <a:xfrm>
            <a:off x="9308592" y="4343400"/>
            <a:ext cx="2377440" cy="164592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3 posts minimum: 1 merchant feature, 1 promoter POV, 1 educational.</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05 · DIGITAL MEDIA MANAGER</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14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Living inside BrandForce.</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Four tabs. Four jobs. Open them in this order every day.</a:t>
            </a:r>
            <a:endParaRPr lang="en-US" sz="1400" dirty="0"/>
          </a:p>
        </p:txBody>
      </p:sp>
      <p:sp>
        <p:nvSpPr>
          <p:cNvPr id="10" name="Shape 8"/>
          <p:cNvSpPr/>
          <p:nvPr/>
        </p:nvSpPr>
        <p:spPr>
          <a:xfrm>
            <a:off x="457200" y="2011680"/>
            <a:ext cx="11247120" cy="914400"/>
          </a:xfrm>
          <a:prstGeom prst="roundRect">
            <a:avLst>
              <a:gd name="adj" fmla="val 10000"/>
            </a:avLst>
          </a:prstGeom>
          <a:solidFill>
            <a:srgbClr val="FFFFFF"/>
          </a:solidFill>
          <a:ln w="12700">
            <a:solidFill>
              <a:srgbClr val="E8E4DC"/>
            </a:solidFill>
            <a:prstDash val="solid"/>
          </a:ln>
        </p:spPr>
      </p:sp>
      <p:sp>
        <p:nvSpPr>
          <p:cNvPr id="11" name="Shape 9"/>
          <p:cNvSpPr/>
          <p:nvPr/>
        </p:nvSpPr>
        <p:spPr>
          <a:xfrm>
            <a:off x="640080" y="2148840"/>
            <a:ext cx="640080" cy="640080"/>
          </a:xfrm>
          <a:prstGeom prst="ellipse">
            <a:avLst/>
          </a:prstGeom>
          <a:solidFill>
            <a:srgbClr val="F96167"/>
          </a:solidFill>
          <a:ln w="12700">
            <a:solidFill>
              <a:srgbClr val="F96167"/>
            </a:solidFill>
            <a:prstDash val="solid"/>
          </a:ln>
        </p:spPr>
      </p:sp>
      <p:sp>
        <p:nvSpPr>
          <p:cNvPr id="12" name="Text 10"/>
          <p:cNvSpPr/>
          <p:nvPr/>
        </p:nvSpPr>
        <p:spPr>
          <a:xfrm>
            <a:off x="640080" y="2148840"/>
            <a:ext cx="640080" cy="64008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①</a:t>
            </a:r>
            <a:endParaRPr lang="en-US" sz="1800" dirty="0"/>
          </a:p>
        </p:txBody>
      </p:sp>
      <p:sp>
        <p:nvSpPr>
          <p:cNvPr id="13" name="Text 11"/>
          <p:cNvSpPr/>
          <p:nvPr/>
        </p:nvSpPr>
        <p:spPr>
          <a:xfrm>
            <a:off x="1463040" y="2148840"/>
            <a:ext cx="2286000" cy="640080"/>
          </a:xfrm>
          <a:prstGeom prst="rect">
            <a:avLst/>
          </a:prstGeom>
          <a:noFill/>
          <a:ln/>
        </p:spPr>
        <p:txBody>
          <a:bodyPr wrap="square" lIns="0" tIns="0" rIns="0" bIns="0" rtlCol="0" anchor="ctr"/>
          <a:lstStyle/>
          <a:p>
            <a:pPr indent="0" marL="0">
              <a:buNone/>
            </a:pPr>
            <a:r>
              <a:rPr lang="en-US" sz="2200" b="1" dirty="0">
                <a:solidFill>
                  <a:srgbClr val="2F3C7E"/>
                </a:solidFill>
                <a:latin typeface="Georgia" pitchFamily="34" charset="0"/>
                <a:ea typeface="Georgia" pitchFamily="34" charset="-122"/>
                <a:cs typeface="Georgia" pitchFamily="34" charset="-120"/>
              </a:rPr>
              <a:t>Onboard</a:t>
            </a:r>
            <a:endParaRPr lang="en-US" sz="2200" dirty="0"/>
          </a:p>
        </p:txBody>
      </p:sp>
      <p:sp>
        <p:nvSpPr>
          <p:cNvPr id="14" name="Text 12"/>
          <p:cNvSpPr/>
          <p:nvPr/>
        </p:nvSpPr>
        <p:spPr>
          <a:xfrm>
            <a:off x="3840480" y="2103120"/>
            <a:ext cx="7680960" cy="73152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Read the day's leads. Spot merchants worth a feature post. Tag them for content.</a:t>
            </a:r>
            <a:endParaRPr lang="en-US" sz="1300" dirty="0"/>
          </a:p>
        </p:txBody>
      </p:sp>
      <p:sp>
        <p:nvSpPr>
          <p:cNvPr id="15" name="Shape 13"/>
          <p:cNvSpPr/>
          <p:nvPr/>
        </p:nvSpPr>
        <p:spPr>
          <a:xfrm>
            <a:off x="457200" y="3063240"/>
            <a:ext cx="11247120" cy="914400"/>
          </a:xfrm>
          <a:prstGeom prst="roundRect">
            <a:avLst>
              <a:gd name="adj" fmla="val 10000"/>
            </a:avLst>
          </a:prstGeom>
          <a:solidFill>
            <a:srgbClr val="FFFFFF"/>
          </a:solidFill>
          <a:ln w="12700">
            <a:solidFill>
              <a:srgbClr val="E8E4DC"/>
            </a:solidFill>
            <a:prstDash val="solid"/>
          </a:ln>
        </p:spPr>
      </p:sp>
      <p:sp>
        <p:nvSpPr>
          <p:cNvPr id="16" name="Shape 14"/>
          <p:cNvSpPr/>
          <p:nvPr/>
        </p:nvSpPr>
        <p:spPr>
          <a:xfrm>
            <a:off x="640080" y="3200400"/>
            <a:ext cx="640080" cy="640080"/>
          </a:xfrm>
          <a:prstGeom prst="ellipse">
            <a:avLst/>
          </a:prstGeom>
          <a:solidFill>
            <a:srgbClr val="F96167"/>
          </a:solidFill>
          <a:ln w="12700">
            <a:solidFill>
              <a:srgbClr val="F96167"/>
            </a:solidFill>
            <a:prstDash val="solid"/>
          </a:ln>
        </p:spPr>
      </p:sp>
      <p:sp>
        <p:nvSpPr>
          <p:cNvPr id="17" name="Text 15"/>
          <p:cNvSpPr/>
          <p:nvPr/>
        </p:nvSpPr>
        <p:spPr>
          <a:xfrm>
            <a:off x="640080" y="3200400"/>
            <a:ext cx="640080" cy="64008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②</a:t>
            </a:r>
            <a:endParaRPr lang="en-US" sz="1800" dirty="0"/>
          </a:p>
        </p:txBody>
      </p:sp>
      <p:sp>
        <p:nvSpPr>
          <p:cNvPr id="18" name="Text 16"/>
          <p:cNvSpPr/>
          <p:nvPr/>
        </p:nvSpPr>
        <p:spPr>
          <a:xfrm>
            <a:off x="1463040" y="3200400"/>
            <a:ext cx="2286000" cy="640080"/>
          </a:xfrm>
          <a:prstGeom prst="rect">
            <a:avLst/>
          </a:prstGeom>
          <a:noFill/>
          <a:ln/>
        </p:spPr>
        <p:txBody>
          <a:bodyPr wrap="square" lIns="0" tIns="0" rIns="0" bIns="0" rtlCol="0" anchor="ctr"/>
          <a:lstStyle/>
          <a:p>
            <a:pPr indent="0" marL="0">
              <a:buNone/>
            </a:pPr>
            <a:r>
              <a:rPr lang="en-US" sz="2200" b="1" dirty="0">
                <a:solidFill>
                  <a:srgbClr val="2F3C7E"/>
                </a:solidFill>
                <a:latin typeface="Georgia" pitchFamily="34" charset="0"/>
                <a:ea typeface="Georgia" pitchFamily="34" charset="-122"/>
                <a:cs typeface="Georgia" pitchFamily="34" charset="-120"/>
              </a:rPr>
              <a:t>Content</a:t>
            </a:r>
            <a:endParaRPr lang="en-US" sz="2200" dirty="0"/>
          </a:p>
        </p:txBody>
      </p:sp>
      <p:sp>
        <p:nvSpPr>
          <p:cNvPr id="19" name="Text 17"/>
          <p:cNvSpPr/>
          <p:nvPr/>
        </p:nvSpPr>
        <p:spPr>
          <a:xfrm>
            <a:off x="3840480" y="3154680"/>
            <a:ext cx="7680960" cy="73152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Your home base. Upload assets, draft captions, schedule platform + time.</a:t>
            </a:r>
            <a:endParaRPr lang="en-US" sz="1300" dirty="0"/>
          </a:p>
        </p:txBody>
      </p:sp>
      <p:sp>
        <p:nvSpPr>
          <p:cNvPr id="20" name="Shape 18"/>
          <p:cNvSpPr/>
          <p:nvPr/>
        </p:nvSpPr>
        <p:spPr>
          <a:xfrm>
            <a:off x="457200" y="4114800"/>
            <a:ext cx="11247120" cy="914400"/>
          </a:xfrm>
          <a:prstGeom prst="roundRect">
            <a:avLst>
              <a:gd name="adj" fmla="val 10000"/>
            </a:avLst>
          </a:prstGeom>
          <a:solidFill>
            <a:srgbClr val="FFFFFF"/>
          </a:solidFill>
          <a:ln w="12700">
            <a:solidFill>
              <a:srgbClr val="E8E4DC"/>
            </a:solidFill>
            <a:prstDash val="solid"/>
          </a:ln>
        </p:spPr>
      </p:sp>
      <p:sp>
        <p:nvSpPr>
          <p:cNvPr id="21" name="Shape 19"/>
          <p:cNvSpPr/>
          <p:nvPr/>
        </p:nvSpPr>
        <p:spPr>
          <a:xfrm>
            <a:off x="640080" y="4251960"/>
            <a:ext cx="640080" cy="640080"/>
          </a:xfrm>
          <a:prstGeom prst="ellipse">
            <a:avLst/>
          </a:prstGeom>
          <a:solidFill>
            <a:srgbClr val="F96167"/>
          </a:solidFill>
          <a:ln w="12700">
            <a:solidFill>
              <a:srgbClr val="F96167"/>
            </a:solidFill>
            <a:prstDash val="solid"/>
          </a:ln>
        </p:spPr>
      </p:sp>
      <p:sp>
        <p:nvSpPr>
          <p:cNvPr id="22" name="Text 20"/>
          <p:cNvSpPr/>
          <p:nvPr/>
        </p:nvSpPr>
        <p:spPr>
          <a:xfrm>
            <a:off x="640080" y="4251960"/>
            <a:ext cx="640080" cy="64008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③</a:t>
            </a:r>
            <a:endParaRPr lang="en-US" sz="1800" dirty="0"/>
          </a:p>
        </p:txBody>
      </p:sp>
      <p:sp>
        <p:nvSpPr>
          <p:cNvPr id="23" name="Text 21"/>
          <p:cNvSpPr/>
          <p:nvPr/>
        </p:nvSpPr>
        <p:spPr>
          <a:xfrm>
            <a:off x="1463040" y="4251960"/>
            <a:ext cx="2286000" cy="640080"/>
          </a:xfrm>
          <a:prstGeom prst="rect">
            <a:avLst/>
          </a:prstGeom>
          <a:noFill/>
          <a:ln/>
        </p:spPr>
        <p:txBody>
          <a:bodyPr wrap="square" lIns="0" tIns="0" rIns="0" bIns="0" rtlCol="0" anchor="ctr"/>
          <a:lstStyle/>
          <a:p>
            <a:pPr indent="0" marL="0">
              <a:buNone/>
            </a:pPr>
            <a:r>
              <a:rPr lang="en-US" sz="2200" b="1" dirty="0">
                <a:solidFill>
                  <a:srgbClr val="2F3C7E"/>
                </a:solidFill>
                <a:latin typeface="Georgia" pitchFamily="34" charset="0"/>
                <a:ea typeface="Georgia" pitchFamily="34" charset="-122"/>
                <a:cs typeface="Georgia" pitchFamily="34" charset="-120"/>
              </a:rPr>
              <a:t>Playbook</a:t>
            </a:r>
            <a:endParaRPr lang="en-US" sz="2200" dirty="0"/>
          </a:p>
        </p:txBody>
      </p:sp>
      <p:sp>
        <p:nvSpPr>
          <p:cNvPr id="24" name="Text 22"/>
          <p:cNvSpPr/>
          <p:nvPr/>
        </p:nvSpPr>
        <p:spPr>
          <a:xfrm>
            <a:off x="3840480" y="4206240"/>
            <a:ext cx="7680960" cy="73152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Reference the field card. Mirror the language promoters use on the street.</a:t>
            </a:r>
            <a:endParaRPr lang="en-US" sz="1300" dirty="0"/>
          </a:p>
        </p:txBody>
      </p:sp>
      <p:sp>
        <p:nvSpPr>
          <p:cNvPr id="25" name="Shape 23"/>
          <p:cNvSpPr/>
          <p:nvPr/>
        </p:nvSpPr>
        <p:spPr>
          <a:xfrm>
            <a:off x="457200" y="5166360"/>
            <a:ext cx="11247120" cy="914400"/>
          </a:xfrm>
          <a:prstGeom prst="roundRect">
            <a:avLst>
              <a:gd name="adj" fmla="val 10000"/>
            </a:avLst>
          </a:prstGeom>
          <a:solidFill>
            <a:srgbClr val="FFFFFF"/>
          </a:solidFill>
          <a:ln w="12700">
            <a:solidFill>
              <a:srgbClr val="E8E4DC"/>
            </a:solidFill>
            <a:prstDash val="solid"/>
          </a:ln>
        </p:spPr>
      </p:sp>
      <p:sp>
        <p:nvSpPr>
          <p:cNvPr id="26" name="Shape 24"/>
          <p:cNvSpPr/>
          <p:nvPr/>
        </p:nvSpPr>
        <p:spPr>
          <a:xfrm>
            <a:off x="640080" y="5303520"/>
            <a:ext cx="640080" cy="640080"/>
          </a:xfrm>
          <a:prstGeom prst="ellipse">
            <a:avLst/>
          </a:prstGeom>
          <a:solidFill>
            <a:srgbClr val="F96167"/>
          </a:solidFill>
          <a:ln w="12700">
            <a:solidFill>
              <a:srgbClr val="F96167"/>
            </a:solidFill>
            <a:prstDash val="solid"/>
          </a:ln>
        </p:spPr>
      </p:sp>
      <p:sp>
        <p:nvSpPr>
          <p:cNvPr id="27" name="Text 25"/>
          <p:cNvSpPr/>
          <p:nvPr/>
        </p:nvSpPr>
        <p:spPr>
          <a:xfrm>
            <a:off x="640080" y="5303520"/>
            <a:ext cx="640080" cy="64008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④</a:t>
            </a:r>
            <a:endParaRPr lang="en-US" sz="1800" dirty="0"/>
          </a:p>
        </p:txBody>
      </p:sp>
      <p:sp>
        <p:nvSpPr>
          <p:cNvPr id="28" name="Text 26"/>
          <p:cNvSpPr/>
          <p:nvPr/>
        </p:nvSpPr>
        <p:spPr>
          <a:xfrm>
            <a:off x="1463040" y="5303520"/>
            <a:ext cx="2286000" cy="640080"/>
          </a:xfrm>
          <a:prstGeom prst="rect">
            <a:avLst/>
          </a:prstGeom>
          <a:noFill/>
          <a:ln/>
        </p:spPr>
        <p:txBody>
          <a:bodyPr wrap="square" lIns="0" tIns="0" rIns="0" bIns="0" rtlCol="0" anchor="ctr"/>
          <a:lstStyle/>
          <a:p>
            <a:pPr indent="0" marL="0">
              <a:buNone/>
            </a:pPr>
            <a:r>
              <a:rPr lang="en-US" sz="2200" b="1" dirty="0">
                <a:solidFill>
                  <a:srgbClr val="2F3C7E"/>
                </a:solidFill>
                <a:latin typeface="Georgia" pitchFamily="34" charset="0"/>
                <a:ea typeface="Georgia" pitchFamily="34" charset="-122"/>
                <a:cs typeface="Georgia" pitchFamily="34" charset="-120"/>
              </a:rPr>
              <a:t>Reports</a:t>
            </a:r>
            <a:endParaRPr lang="en-US" sz="2200" dirty="0"/>
          </a:p>
        </p:txBody>
      </p:sp>
      <p:sp>
        <p:nvSpPr>
          <p:cNvPr id="29" name="Text 27"/>
          <p:cNvSpPr/>
          <p:nvPr/>
        </p:nvSpPr>
        <p:spPr>
          <a:xfrm>
            <a:off x="3840480" y="5257800"/>
            <a:ext cx="7680960" cy="73152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End-of-day check. What converted? Double down on that creative angle tomorrow.</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06 · MARKETING AGENCY</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15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200" b="1" dirty="0">
                <a:solidFill>
                  <a:srgbClr val="1A1F3A"/>
                </a:solidFill>
                <a:latin typeface="Georgia" pitchFamily="34" charset="0"/>
                <a:ea typeface="Georgia" pitchFamily="34" charset="-122"/>
                <a:cs typeface="Georgia" pitchFamily="34" charset="-120"/>
              </a:rPr>
              <a:t>The agency — campaign conductors.</a:t>
            </a:r>
            <a:endParaRPr lang="en-US" sz="3200" dirty="0"/>
          </a:p>
        </p:txBody>
      </p:sp>
      <p:sp>
        <p:nvSpPr>
          <p:cNvPr id="9" name="Text 7"/>
          <p:cNvSpPr/>
          <p:nvPr/>
        </p:nvSpPr>
        <p:spPr>
          <a:xfrm>
            <a:off x="457200" y="128016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You hired the team. You watch the dashboard. You steer the next sprint.</a:t>
            </a:r>
            <a:endParaRPr lang="en-US" sz="1400" dirty="0"/>
          </a:p>
        </p:txBody>
      </p:sp>
      <p:sp>
        <p:nvSpPr>
          <p:cNvPr id="10" name="Shape 8"/>
          <p:cNvSpPr/>
          <p:nvPr/>
        </p:nvSpPr>
        <p:spPr>
          <a:xfrm>
            <a:off x="457200" y="1920240"/>
            <a:ext cx="5486400" cy="2011680"/>
          </a:xfrm>
          <a:prstGeom prst="roundRect">
            <a:avLst>
              <a:gd name="adj" fmla="val 6818"/>
            </a:avLst>
          </a:prstGeom>
          <a:solidFill>
            <a:srgbClr val="FFFFFF"/>
          </a:solidFill>
          <a:ln w="12700">
            <a:solidFill>
              <a:srgbClr val="E8E4DC"/>
            </a:solidFill>
            <a:prstDash val="solid"/>
          </a:ln>
        </p:spPr>
      </p:sp>
      <p:sp>
        <p:nvSpPr>
          <p:cNvPr id="11" name="Shape 9"/>
          <p:cNvSpPr/>
          <p:nvPr/>
        </p:nvSpPr>
        <p:spPr>
          <a:xfrm>
            <a:off x="457200" y="1920240"/>
            <a:ext cx="5486400" cy="137160"/>
          </a:xfrm>
          <a:prstGeom prst="rect">
            <a:avLst/>
          </a:prstGeom>
          <a:solidFill>
            <a:srgbClr val="F96167"/>
          </a:solidFill>
          <a:ln/>
        </p:spPr>
      </p:sp>
      <p:sp>
        <p:nvSpPr>
          <p:cNvPr id="12" name="Text 10"/>
          <p:cNvSpPr/>
          <p:nvPr/>
        </p:nvSpPr>
        <p:spPr>
          <a:xfrm>
            <a:off x="731520" y="2194560"/>
            <a:ext cx="4937760" cy="457200"/>
          </a:xfrm>
          <a:prstGeom prst="rect">
            <a:avLst/>
          </a:prstGeom>
          <a:noFill/>
          <a:ln/>
        </p:spPr>
        <p:txBody>
          <a:bodyPr wrap="square" lIns="0" tIns="0" rIns="0" bIns="0" rtlCol="0" anchor="ctr"/>
          <a:lstStyle/>
          <a:p>
            <a:pPr indent="0" marL="0">
              <a:buNone/>
            </a:pPr>
            <a:r>
              <a:rPr lang="en-US" sz="2000" b="1" dirty="0">
                <a:solidFill>
                  <a:srgbClr val="2F3C7E"/>
                </a:solidFill>
                <a:latin typeface="Georgia" pitchFamily="34" charset="0"/>
                <a:ea typeface="Georgia" pitchFamily="34" charset="-122"/>
                <a:cs typeface="Georgia" pitchFamily="34" charset="-120"/>
              </a:rPr>
              <a:t>Daily standup</a:t>
            </a:r>
            <a:endParaRPr lang="en-US" sz="2000" dirty="0"/>
          </a:p>
        </p:txBody>
      </p:sp>
      <p:sp>
        <p:nvSpPr>
          <p:cNvPr id="13" name="Text 11"/>
          <p:cNvSpPr/>
          <p:nvPr/>
        </p:nvSpPr>
        <p:spPr>
          <a:xfrm>
            <a:off x="731520" y="2697480"/>
            <a:ext cx="4937760" cy="114300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15 min, 09:30. Promoters share yesterday's wins + objections. Agency adjusts the day's targets.</a:t>
            </a:r>
            <a:endParaRPr lang="en-US" sz="1300" dirty="0"/>
          </a:p>
        </p:txBody>
      </p:sp>
      <p:sp>
        <p:nvSpPr>
          <p:cNvPr id="14" name="Shape 12"/>
          <p:cNvSpPr/>
          <p:nvPr/>
        </p:nvSpPr>
        <p:spPr>
          <a:xfrm>
            <a:off x="6217920" y="1920240"/>
            <a:ext cx="5486400" cy="2011680"/>
          </a:xfrm>
          <a:prstGeom prst="roundRect">
            <a:avLst>
              <a:gd name="adj" fmla="val 6818"/>
            </a:avLst>
          </a:prstGeom>
          <a:solidFill>
            <a:srgbClr val="FFFFFF"/>
          </a:solidFill>
          <a:ln w="12700">
            <a:solidFill>
              <a:srgbClr val="E8E4DC"/>
            </a:solidFill>
            <a:prstDash val="solid"/>
          </a:ln>
        </p:spPr>
      </p:sp>
      <p:sp>
        <p:nvSpPr>
          <p:cNvPr id="15" name="Shape 13"/>
          <p:cNvSpPr/>
          <p:nvPr/>
        </p:nvSpPr>
        <p:spPr>
          <a:xfrm>
            <a:off x="6217920" y="1920240"/>
            <a:ext cx="5486400" cy="137160"/>
          </a:xfrm>
          <a:prstGeom prst="rect">
            <a:avLst/>
          </a:prstGeom>
          <a:solidFill>
            <a:srgbClr val="F96167"/>
          </a:solidFill>
          <a:ln/>
        </p:spPr>
      </p:sp>
      <p:sp>
        <p:nvSpPr>
          <p:cNvPr id="16" name="Text 14"/>
          <p:cNvSpPr/>
          <p:nvPr/>
        </p:nvSpPr>
        <p:spPr>
          <a:xfrm>
            <a:off x="6492240" y="2194560"/>
            <a:ext cx="4937760" cy="457200"/>
          </a:xfrm>
          <a:prstGeom prst="rect">
            <a:avLst/>
          </a:prstGeom>
          <a:noFill/>
          <a:ln/>
        </p:spPr>
        <p:txBody>
          <a:bodyPr wrap="square" lIns="0" tIns="0" rIns="0" bIns="0" rtlCol="0" anchor="ctr"/>
          <a:lstStyle/>
          <a:p>
            <a:pPr indent="0" marL="0">
              <a:buNone/>
            </a:pPr>
            <a:r>
              <a:rPr lang="en-US" sz="2000" b="1" dirty="0">
                <a:solidFill>
                  <a:srgbClr val="2F3C7E"/>
                </a:solidFill>
                <a:latin typeface="Georgia" pitchFamily="34" charset="0"/>
                <a:ea typeface="Georgia" pitchFamily="34" charset="-122"/>
                <a:cs typeface="Georgia" pitchFamily="34" charset="-120"/>
              </a:rPr>
              <a:t>BrandForce review</a:t>
            </a:r>
            <a:endParaRPr lang="en-US" sz="2000" dirty="0"/>
          </a:p>
        </p:txBody>
      </p:sp>
      <p:sp>
        <p:nvSpPr>
          <p:cNvPr id="17" name="Text 15"/>
          <p:cNvSpPr/>
          <p:nvPr/>
        </p:nvSpPr>
        <p:spPr>
          <a:xfrm>
            <a:off x="6492240" y="2697480"/>
            <a:ext cx="4937760" cy="114300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End-of-day Reports tab. Approve content queue. Reassign zones if heatmap shifts.</a:t>
            </a:r>
            <a:endParaRPr lang="en-US" sz="1300" dirty="0"/>
          </a:p>
        </p:txBody>
      </p:sp>
      <p:sp>
        <p:nvSpPr>
          <p:cNvPr id="18" name="Shape 16"/>
          <p:cNvSpPr/>
          <p:nvPr/>
        </p:nvSpPr>
        <p:spPr>
          <a:xfrm>
            <a:off x="457200" y="4114800"/>
            <a:ext cx="5486400" cy="2011680"/>
          </a:xfrm>
          <a:prstGeom prst="roundRect">
            <a:avLst>
              <a:gd name="adj" fmla="val 6818"/>
            </a:avLst>
          </a:prstGeom>
          <a:solidFill>
            <a:srgbClr val="FFFFFF"/>
          </a:solidFill>
          <a:ln w="12700">
            <a:solidFill>
              <a:srgbClr val="E8E4DC"/>
            </a:solidFill>
            <a:prstDash val="solid"/>
          </a:ln>
        </p:spPr>
      </p:sp>
      <p:sp>
        <p:nvSpPr>
          <p:cNvPr id="19" name="Shape 17"/>
          <p:cNvSpPr/>
          <p:nvPr/>
        </p:nvSpPr>
        <p:spPr>
          <a:xfrm>
            <a:off x="457200" y="4114800"/>
            <a:ext cx="5486400" cy="137160"/>
          </a:xfrm>
          <a:prstGeom prst="rect">
            <a:avLst/>
          </a:prstGeom>
          <a:solidFill>
            <a:srgbClr val="F96167"/>
          </a:solidFill>
          <a:ln/>
        </p:spPr>
      </p:sp>
      <p:sp>
        <p:nvSpPr>
          <p:cNvPr id="20" name="Text 18"/>
          <p:cNvSpPr/>
          <p:nvPr/>
        </p:nvSpPr>
        <p:spPr>
          <a:xfrm>
            <a:off x="731520" y="4389120"/>
            <a:ext cx="4937760" cy="457200"/>
          </a:xfrm>
          <a:prstGeom prst="rect">
            <a:avLst/>
          </a:prstGeom>
          <a:noFill/>
          <a:ln/>
        </p:spPr>
        <p:txBody>
          <a:bodyPr wrap="square" lIns="0" tIns="0" rIns="0" bIns="0" rtlCol="0" anchor="ctr"/>
          <a:lstStyle/>
          <a:p>
            <a:pPr indent="0" marL="0">
              <a:buNone/>
            </a:pPr>
            <a:r>
              <a:rPr lang="en-US" sz="2000" b="1" dirty="0">
                <a:solidFill>
                  <a:srgbClr val="2F3C7E"/>
                </a:solidFill>
                <a:latin typeface="Georgia" pitchFamily="34" charset="0"/>
                <a:ea typeface="Georgia" pitchFamily="34" charset="-122"/>
                <a:cs typeface="Georgia" pitchFamily="34" charset="-120"/>
              </a:rPr>
              <a:t>Weekly retro</a:t>
            </a:r>
            <a:endParaRPr lang="en-US" sz="2000" dirty="0"/>
          </a:p>
        </p:txBody>
      </p:sp>
      <p:sp>
        <p:nvSpPr>
          <p:cNvPr id="21" name="Text 19"/>
          <p:cNvSpPr/>
          <p:nvPr/>
        </p:nvSpPr>
        <p:spPr>
          <a:xfrm>
            <a:off x="731520" y="4892040"/>
            <a:ext cx="4937760" cy="114300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Friday 17:00. Walk through close rate, content reach, top objections. Update the playbook.</a:t>
            </a:r>
            <a:endParaRPr lang="en-US" sz="1300" dirty="0"/>
          </a:p>
        </p:txBody>
      </p:sp>
      <p:sp>
        <p:nvSpPr>
          <p:cNvPr id="22" name="Shape 20"/>
          <p:cNvSpPr/>
          <p:nvPr/>
        </p:nvSpPr>
        <p:spPr>
          <a:xfrm>
            <a:off x="6217920" y="4114800"/>
            <a:ext cx="5486400" cy="2011680"/>
          </a:xfrm>
          <a:prstGeom prst="roundRect">
            <a:avLst>
              <a:gd name="adj" fmla="val 6818"/>
            </a:avLst>
          </a:prstGeom>
          <a:solidFill>
            <a:srgbClr val="FFFFFF"/>
          </a:solidFill>
          <a:ln w="12700">
            <a:solidFill>
              <a:srgbClr val="E8E4DC"/>
            </a:solidFill>
            <a:prstDash val="solid"/>
          </a:ln>
        </p:spPr>
      </p:sp>
      <p:sp>
        <p:nvSpPr>
          <p:cNvPr id="23" name="Shape 21"/>
          <p:cNvSpPr/>
          <p:nvPr/>
        </p:nvSpPr>
        <p:spPr>
          <a:xfrm>
            <a:off x="6217920" y="4114800"/>
            <a:ext cx="5486400" cy="137160"/>
          </a:xfrm>
          <a:prstGeom prst="rect">
            <a:avLst/>
          </a:prstGeom>
          <a:solidFill>
            <a:srgbClr val="F96167"/>
          </a:solidFill>
          <a:ln/>
        </p:spPr>
      </p:sp>
      <p:sp>
        <p:nvSpPr>
          <p:cNvPr id="24" name="Text 22"/>
          <p:cNvSpPr/>
          <p:nvPr/>
        </p:nvSpPr>
        <p:spPr>
          <a:xfrm>
            <a:off x="6492240" y="4389120"/>
            <a:ext cx="4937760" cy="457200"/>
          </a:xfrm>
          <a:prstGeom prst="rect">
            <a:avLst/>
          </a:prstGeom>
          <a:noFill/>
          <a:ln/>
        </p:spPr>
        <p:txBody>
          <a:bodyPr wrap="square" lIns="0" tIns="0" rIns="0" bIns="0" rtlCol="0" anchor="ctr"/>
          <a:lstStyle/>
          <a:p>
            <a:pPr indent="0" marL="0">
              <a:buNone/>
            </a:pPr>
            <a:r>
              <a:rPr lang="en-US" sz="2000" b="1" dirty="0">
                <a:solidFill>
                  <a:srgbClr val="2F3C7E"/>
                </a:solidFill>
                <a:latin typeface="Georgia" pitchFamily="34" charset="0"/>
                <a:ea typeface="Georgia" pitchFamily="34" charset="-122"/>
                <a:cs typeface="Georgia" pitchFamily="34" charset="-120"/>
              </a:rPr>
              <a:t>Bitcoin Starter sync</a:t>
            </a:r>
            <a:endParaRPr lang="en-US" sz="2000" dirty="0"/>
          </a:p>
        </p:txBody>
      </p:sp>
      <p:sp>
        <p:nvSpPr>
          <p:cNvPr id="25" name="Text 23"/>
          <p:cNvSpPr/>
          <p:nvPr/>
        </p:nvSpPr>
        <p:spPr>
          <a:xfrm>
            <a:off x="6492240" y="4892040"/>
            <a:ext cx="4937760" cy="1143000"/>
          </a:xfrm>
          <a:prstGeom prst="rect">
            <a:avLst/>
          </a:prstGeom>
          <a:noFill/>
          <a:ln/>
        </p:spPr>
        <p:txBody>
          <a:bodyPr wrap="square" lIns="0" tIns="0" rIns="0" bIns="0" rtlCol="0" anchor="ctr"/>
          <a:lstStyle/>
          <a:p>
            <a:pPr indent="0" marL="0">
              <a:buNone/>
            </a:pPr>
            <a:r>
              <a:rPr lang="en-US" sz="1300" dirty="0">
                <a:solidFill>
                  <a:srgbClr val="1A1F3A"/>
                </a:solidFill>
                <a:latin typeface="Calibri" pitchFamily="34" charset="0"/>
                <a:ea typeface="Calibri" pitchFamily="34" charset="-122"/>
                <a:cs typeface="Calibri" pitchFamily="34" charset="-120"/>
              </a:rPr>
              <a:t>You're the bridge. Bring field insights back to the brand so v2 of the product reflects v1 reality.</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07 · TARGETS</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16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What good looks like.</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Week-1 baselines. We tune as the data comes in.</a:t>
            </a:r>
            <a:endParaRPr lang="en-US" sz="1400" dirty="0"/>
          </a:p>
        </p:txBody>
      </p:sp>
      <p:sp>
        <p:nvSpPr>
          <p:cNvPr id="10" name="Shape 8"/>
          <p:cNvSpPr/>
          <p:nvPr/>
        </p:nvSpPr>
        <p:spPr>
          <a:xfrm>
            <a:off x="457200" y="2011680"/>
            <a:ext cx="3657600" cy="1920240"/>
          </a:xfrm>
          <a:prstGeom prst="roundRect">
            <a:avLst>
              <a:gd name="adj" fmla="val 7143"/>
            </a:avLst>
          </a:prstGeom>
          <a:solidFill>
            <a:srgbClr val="FFFFFF"/>
          </a:solidFill>
          <a:ln w="12700">
            <a:solidFill>
              <a:srgbClr val="E8E4DC"/>
            </a:solidFill>
            <a:prstDash val="solid"/>
          </a:ln>
        </p:spPr>
      </p:sp>
      <p:sp>
        <p:nvSpPr>
          <p:cNvPr id="11" name="Text 9"/>
          <p:cNvSpPr/>
          <p:nvPr/>
        </p:nvSpPr>
        <p:spPr>
          <a:xfrm>
            <a:off x="640080" y="2148840"/>
            <a:ext cx="3291840" cy="1005840"/>
          </a:xfrm>
          <a:prstGeom prst="rect">
            <a:avLst/>
          </a:prstGeom>
          <a:noFill/>
          <a:ln/>
        </p:spPr>
        <p:txBody>
          <a:bodyPr wrap="square" lIns="0" tIns="0" rIns="0" bIns="0" rtlCol="0" anchor="ctr"/>
          <a:lstStyle/>
          <a:p>
            <a:pPr algn="ctr" indent="0" marL="0">
              <a:buNone/>
            </a:pPr>
            <a:r>
              <a:rPr lang="en-US" sz="6000" b="1" dirty="0">
                <a:solidFill>
                  <a:srgbClr val="F96167"/>
                </a:solidFill>
                <a:latin typeface="Georgia" pitchFamily="34" charset="0"/>
                <a:ea typeface="Georgia" pitchFamily="34" charset="-122"/>
                <a:cs typeface="Georgia" pitchFamily="34" charset="-120"/>
              </a:rPr>
              <a:t>8</a:t>
            </a:r>
            <a:endParaRPr lang="en-US" sz="6000" dirty="0"/>
          </a:p>
        </p:txBody>
      </p:sp>
      <p:sp>
        <p:nvSpPr>
          <p:cNvPr id="12" name="Text 10"/>
          <p:cNvSpPr/>
          <p:nvPr/>
        </p:nvSpPr>
        <p:spPr>
          <a:xfrm>
            <a:off x="640080" y="3200400"/>
            <a:ext cx="3291840" cy="64008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Merchant conversations / pair / shift</a:t>
            </a:r>
            <a:endParaRPr lang="en-US" sz="1200" dirty="0"/>
          </a:p>
        </p:txBody>
      </p:sp>
      <p:sp>
        <p:nvSpPr>
          <p:cNvPr id="13" name="Shape 11"/>
          <p:cNvSpPr/>
          <p:nvPr/>
        </p:nvSpPr>
        <p:spPr>
          <a:xfrm>
            <a:off x="4297680" y="2011680"/>
            <a:ext cx="3657600" cy="1920240"/>
          </a:xfrm>
          <a:prstGeom prst="roundRect">
            <a:avLst>
              <a:gd name="adj" fmla="val 7143"/>
            </a:avLst>
          </a:prstGeom>
          <a:solidFill>
            <a:srgbClr val="FFFFFF"/>
          </a:solidFill>
          <a:ln w="12700">
            <a:solidFill>
              <a:srgbClr val="E8E4DC"/>
            </a:solidFill>
            <a:prstDash val="solid"/>
          </a:ln>
        </p:spPr>
      </p:sp>
      <p:sp>
        <p:nvSpPr>
          <p:cNvPr id="14" name="Text 12"/>
          <p:cNvSpPr/>
          <p:nvPr/>
        </p:nvSpPr>
        <p:spPr>
          <a:xfrm>
            <a:off x="4480560" y="2148840"/>
            <a:ext cx="3291840" cy="1005840"/>
          </a:xfrm>
          <a:prstGeom prst="rect">
            <a:avLst/>
          </a:prstGeom>
          <a:noFill/>
          <a:ln/>
        </p:spPr>
        <p:txBody>
          <a:bodyPr wrap="square" lIns="0" tIns="0" rIns="0" bIns="0" rtlCol="0" anchor="ctr"/>
          <a:lstStyle/>
          <a:p>
            <a:pPr algn="ctr" indent="0" marL="0">
              <a:buNone/>
            </a:pPr>
            <a:r>
              <a:rPr lang="en-US" sz="6000" b="1" dirty="0">
                <a:solidFill>
                  <a:srgbClr val="F96167"/>
                </a:solidFill>
                <a:latin typeface="Georgia" pitchFamily="34" charset="0"/>
                <a:ea typeface="Georgia" pitchFamily="34" charset="-122"/>
                <a:cs typeface="Georgia" pitchFamily="34" charset="-120"/>
              </a:rPr>
              <a:t>2</a:t>
            </a:r>
            <a:endParaRPr lang="en-US" sz="6000" dirty="0"/>
          </a:p>
        </p:txBody>
      </p:sp>
      <p:sp>
        <p:nvSpPr>
          <p:cNvPr id="15" name="Text 13"/>
          <p:cNvSpPr/>
          <p:nvPr/>
        </p:nvSpPr>
        <p:spPr>
          <a:xfrm>
            <a:off x="4480560" y="3200400"/>
            <a:ext cx="3291840" cy="64008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Merchant onboardings / pair / shift</a:t>
            </a:r>
            <a:endParaRPr lang="en-US" sz="1200" dirty="0"/>
          </a:p>
        </p:txBody>
      </p:sp>
      <p:sp>
        <p:nvSpPr>
          <p:cNvPr id="16" name="Shape 14"/>
          <p:cNvSpPr/>
          <p:nvPr/>
        </p:nvSpPr>
        <p:spPr>
          <a:xfrm>
            <a:off x="8138160" y="2011680"/>
            <a:ext cx="3657600" cy="1920240"/>
          </a:xfrm>
          <a:prstGeom prst="roundRect">
            <a:avLst>
              <a:gd name="adj" fmla="val 7143"/>
            </a:avLst>
          </a:prstGeom>
          <a:solidFill>
            <a:srgbClr val="FFFFFF"/>
          </a:solidFill>
          <a:ln w="12700">
            <a:solidFill>
              <a:srgbClr val="E8E4DC"/>
            </a:solidFill>
            <a:prstDash val="solid"/>
          </a:ln>
        </p:spPr>
      </p:sp>
      <p:sp>
        <p:nvSpPr>
          <p:cNvPr id="17" name="Text 15"/>
          <p:cNvSpPr/>
          <p:nvPr/>
        </p:nvSpPr>
        <p:spPr>
          <a:xfrm>
            <a:off x="8321040" y="2148840"/>
            <a:ext cx="3291840" cy="1005840"/>
          </a:xfrm>
          <a:prstGeom prst="rect">
            <a:avLst/>
          </a:prstGeom>
          <a:noFill/>
          <a:ln/>
        </p:spPr>
        <p:txBody>
          <a:bodyPr wrap="square" lIns="0" tIns="0" rIns="0" bIns="0" rtlCol="0" anchor="ctr"/>
          <a:lstStyle/>
          <a:p>
            <a:pPr algn="ctr" indent="0" marL="0">
              <a:buNone/>
            </a:pPr>
            <a:r>
              <a:rPr lang="en-US" sz="6000" b="1" dirty="0">
                <a:solidFill>
                  <a:srgbClr val="F96167"/>
                </a:solidFill>
                <a:latin typeface="Georgia" pitchFamily="34" charset="0"/>
                <a:ea typeface="Georgia" pitchFamily="34" charset="-122"/>
                <a:cs typeface="Georgia" pitchFamily="34" charset="-120"/>
              </a:rPr>
              <a:t>20</a:t>
            </a:r>
            <a:endParaRPr lang="en-US" sz="6000" dirty="0"/>
          </a:p>
        </p:txBody>
      </p:sp>
      <p:sp>
        <p:nvSpPr>
          <p:cNvPr id="18" name="Text 16"/>
          <p:cNvSpPr/>
          <p:nvPr/>
        </p:nvSpPr>
        <p:spPr>
          <a:xfrm>
            <a:off x="8321040" y="3200400"/>
            <a:ext cx="3291840" cy="64008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Pedestrian cards handed / pair / shift</a:t>
            </a:r>
            <a:endParaRPr lang="en-US" sz="1200" dirty="0"/>
          </a:p>
        </p:txBody>
      </p:sp>
      <p:sp>
        <p:nvSpPr>
          <p:cNvPr id="19" name="Shape 17"/>
          <p:cNvSpPr/>
          <p:nvPr/>
        </p:nvSpPr>
        <p:spPr>
          <a:xfrm>
            <a:off x="457200" y="4114800"/>
            <a:ext cx="3657600" cy="1920240"/>
          </a:xfrm>
          <a:prstGeom prst="roundRect">
            <a:avLst>
              <a:gd name="adj" fmla="val 7143"/>
            </a:avLst>
          </a:prstGeom>
          <a:solidFill>
            <a:srgbClr val="FFFFFF"/>
          </a:solidFill>
          <a:ln w="12700">
            <a:solidFill>
              <a:srgbClr val="E8E4DC"/>
            </a:solidFill>
            <a:prstDash val="solid"/>
          </a:ln>
        </p:spPr>
      </p:sp>
      <p:sp>
        <p:nvSpPr>
          <p:cNvPr id="20" name="Text 18"/>
          <p:cNvSpPr/>
          <p:nvPr/>
        </p:nvSpPr>
        <p:spPr>
          <a:xfrm>
            <a:off x="640080" y="4251960"/>
            <a:ext cx="3291840" cy="1005840"/>
          </a:xfrm>
          <a:prstGeom prst="rect">
            <a:avLst/>
          </a:prstGeom>
          <a:noFill/>
          <a:ln/>
        </p:spPr>
        <p:txBody>
          <a:bodyPr wrap="square" lIns="0" tIns="0" rIns="0" bIns="0" rtlCol="0" anchor="ctr"/>
          <a:lstStyle/>
          <a:p>
            <a:pPr algn="ctr" indent="0" marL="0">
              <a:buNone/>
            </a:pPr>
            <a:r>
              <a:rPr lang="en-US" sz="6000" b="1" dirty="0">
                <a:solidFill>
                  <a:srgbClr val="F96167"/>
                </a:solidFill>
                <a:latin typeface="Georgia" pitchFamily="34" charset="0"/>
                <a:ea typeface="Georgia" pitchFamily="34" charset="-122"/>
                <a:cs typeface="Georgia" pitchFamily="34" charset="-120"/>
              </a:rPr>
              <a:t>5</a:t>
            </a:r>
            <a:endParaRPr lang="en-US" sz="6000" dirty="0"/>
          </a:p>
        </p:txBody>
      </p:sp>
      <p:sp>
        <p:nvSpPr>
          <p:cNvPr id="21" name="Text 19"/>
          <p:cNvSpPr/>
          <p:nvPr/>
        </p:nvSpPr>
        <p:spPr>
          <a:xfrm>
            <a:off x="640080" y="5303520"/>
            <a:ext cx="3291840" cy="64008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Pedestrian app activations / pair / shift</a:t>
            </a:r>
            <a:endParaRPr lang="en-US" sz="1200" dirty="0"/>
          </a:p>
        </p:txBody>
      </p:sp>
      <p:sp>
        <p:nvSpPr>
          <p:cNvPr id="22" name="Shape 20"/>
          <p:cNvSpPr/>
          <p:nvPr/>
        </p:nvSpPr>
        <p:spPr>
          <a:xfrm>
            <a:off x="4297680" y="4114800"/>
            <a:ext cx="3657600" cy="1920240"/>
          </a:xfrm>
          <a:prstGeom prst="roundRect">
            <a:avLst>
              <a:gd name="adj" fmla="val 7143"/>
            </a:avLst>
          </a:prstGeom>
          <a:solidFill>
            <a:srgbClr val="FFFFFF"/>
          </a:solidFill>
          <a:ln w="12700">
            <a:solidFill>
              <a:srgbClr val="E8E4DC"/>
            </a:solidFill>
            <a:prstDash val="solid"/>
          </a:ln>
        </p:spPr>
      </p:sp>
      <p:sp>
        <p:nvSpPr>
          <p:cNvPr id="23" name="Text 21"/>
          <p:cNvSpPr/>
          <p:nvPr/>
        </p:nvSpPr>
        <p:spPr>
          <a:xfrm>
            <a:off x="4480560" y="4251960"/>
            <a:ext cx="3291840" cy="1005840"/>
          </a:xfrm>
          <a:prstGeom prst="rect">
            <a:avLst/>
          </a:prstGeom>
          <a:noFill/>
          <a:ln/>
        </p:spPr>
        <p:txBody>
          <a:bodyPr wrap="square" lIns="0" tIns="0" rIns="0" bIns="0" rtlCol="0" anchor="ctr"/>
          <a:lstStyle/>
          <a:p>
            <a:pPr algn="ctr" indent="0" marL="0">
              <a:buNone/>
            </a:pPr>
            <a:r>
              <a:rPr lang="en-US" sz="6000" b="1" dirty="0">
                <a:solidFill>
                  <a:srgbClr val="F96167"/>
                </a:solidFill>
                <a:latin typeface="Georgia" pitchFamily="34" charset="0"/>
                <a:ea typeface="Georgia" pitchFamily="34" charset="-122"/>
                <a:cs typeface="Georgia" pitchFamily="34" charset="-120"/>
              </a:rPr>
              <a:t>3</a:t>
            </a:r>
            <a:endParaRPr lang="en-US" sz="6000" dirty="0"/>
          </a:p>
        </p:txBody>
      </p:sp>
      <p:sp>
        <p:nvSpPr>
          <p:cNvPr id="24" name="Text 22"/>
          <p:cNvSpPr/>
          <p:nvPr/>
        </p:nvSpPr>
        <p:spPr>
          <a:xfrm>
            <a:off x="4480560" y="5303520"/>
            <a:ext cx="3291840" cy="64008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Content posts queued / day</a:t>
            </a:r>
            <a:endParaRPr lang="en-US" sz="1200" dirty="0"/>
          </a:p>
        </p:txBody>
      </p:sp>
      <p:sp>
        <p:nvSpPr>
          <p:cNvPr id="25" name="Shape 23"/>
          <p:cNvSpPr/>
          <p:nvPr/>
        </p:nvSpPr>
        <p:spPr>
          <a:xfrm>
            <a:off x="8138160" y="4114800"/>
            <a:ext cx="3657600" cy="1920240"/>
          </a:xfrm>
          <a:prstGeom prst="roundRect">
            <a:avLst>
              <a:gd name="adj" fmla="val 7143"/>
            </a:avLst>
          </a:prstGeom>
          <a:solidFill>
            <a:srgbClr val="FFFFFF"/>
          </a:solidFill>
          <a:ln w="12700">
            <a:solidFill>
              <a:srgbClr val="E8E4DC"/>
            </a:solidFill>
            <a:prstDash val="solid"/>
          </a:ln>
        </p:spPr>
      </p:sp>
      <p:sp>
        <p:nvSpPr>
          <p:cNvPr id="26" name="Text 24"/>
          <p:cNvSpPr/>
          <p:nvPr/>
        </p:nvSpPr>
        <p:spPr>
          <a:xfrm>
            <a:off x="8321040" y="4251960"/>
            <a:ext cx="3291840" cy="1005840"/>
          </a:xfrm>
          <a:prstGeom prst="rect">
            <a:avLst/>
          </a:prstGeom>
          <a:noFill/>
          <a:ln/>
        </p:spPr>
        <p:txBody>
          <a:bodyPr wrap="square" lIns="0" tIns="0" rIns="0" bIns="0" rtlCol="0" anchor="ctr"/>
          <a:lstStyle/>
          <a:p>
            <a:pPr algn="ctr" indent="0" marL="0">
              <a:buNone/>
            </a:pPr>
            <a:r>
              <a:rPr lang="en-US" sz="6000" b="1" dirty="0">
                <a:solidFill>
                  <a:srgbClr val="F96167"/>
                </a:solidFill>
                <a:latin typeface="Georgia" pitchFamily="34" charset="0"/>
                <a:ea typeface="Georgia" pitchFamily="34" charset="-122"/>
                <a:cs typeface="Georgia" pitchFamily="34" charset="-120"/>
              </a:rPr>
              <a:t>1</a:t>
            </a:r>
            <a:endParaRPr lang="en-US" sz="6000" dirty="0"/>
          </a:p>
        </p:txBody>
      </p:sp>
      <p:sp>
        <p:nvSpPr>
          <p:cNvPr id="27" name="Text 25"/>
          <p:cNvSpPr/>
          <p:nvPr/>
        </p:nvSpPr>
        <p:spPr>
          <a:xfrm>
            <a:off x="8321040" y="5303520"/>
            <a:ext cx="3291840" cy="64008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Friday retro / week (non-negotiable)</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08 · CONTINUOUS IMPROVEMENT</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17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v1 today. v2 because of you.</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This deck, this script, this app — all version one. Your field notes write version two.</a:t>
            </a:r>
            <a:endParaRPr lang="en-US" sz="1400" dirty="0"/>
          </a:p>
        </p:txBody>
      </p:sp>
      <p:sp>
        <p:nvSpPr>
          <p:cNvPr id="10" name="Shape 8"/>
          <p:cNvSpPr/>
          <p:nvPr/>
        </p:nvSpPr>
        <p:spPr>
          <a:xfrm>
            <a:off x="457200" y="2194560"/>
            <a:ext cx="2743200" cy="3017520"/>
          </a:xfrm>
          <a:prstGeom prst="roundRect">
            <a:avLst>
              <a:gd name="adj" fmla="val 5000"/>
            </a:avLst>
          </a:prstGeom>
          <a:solidFill>
            <a:srgbClr val="FFFFFF"/>
          </a:solidFill>
          <a:ln w="12700">
            <a:solidFill>
              <a:srgbClr val="E8E4DC"/>
            </a:solidFill>
            <a:prstDash val="solid"/>
          </a:ln>
        </p:spPr>
      </p:sp>
      <p:sp>
        <p:nvSpPr>
          <p:cNvPr id="11" name="Shape 9"/>
          <p:cNvSpPr/>
          <p:nvPr/>
        </p:nvSpPr>
        <p:spPr>
          <a:xfrm>
            <a:off x="1463040" y="2377440"/>
            <a:ext cx="731520" cy="731520"/>
          </a:xfrm>
          <a:prstGeom prst="ellipse">
            <a:avLst/>
          </a:prstGeom>
          <a:solidFill>
            <a:srgbClr val="2F3C7E"/>
          </a:solidFill>
          <a:ln w="12700">
            <a:solidFill>
              <a:srgbClr val="2F3C7E"/>
            </a:solidFill>
            <a:prstDash val="solid"/>
          </a:ln>
        </p:spPr>
      </p:sp>
      <p:sp>
        <p:nvSpPr>
          <p:cNvPr id="12" name="Text 10"/>
          <p:cNvSpPr/>
          <p:nvPr/>
        </p:nvSpPr>
        <p:spPr>
          <a:xfrm>
            <a:off x="1463040" y="2377440"/>
            <a:ext cx="731520" cy="731520"/>
          </a:xfrm>
          <a:prstGeom prst="rect">
            <a:avLst/>
          </a:prstGeom>
          <a:noFill/>
          <a:ln/>
        </p:spPr>
        <p:txBody>
          <a:bodyPr wrap="square" lIns="0" tIns="0" rIns="0" bIns="0"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1</a:t>
            </a:r>
            <a:endParaRPr lang="en-US" sz="2200" dirty="0"/>
          </a:p>
        </p:txBody>
      </p:sp>
      <p:sp>
        <p:nvSpPr>
          <p:cNvPr id="13" name="Text 11"/>
          <p:cNvSpPr/>
          <p:nvPr/>
        </p:nvSpPr>
        <p:spPr>
          <a:xfrm>
            <a:off x="640080" y="3291840"/>
            <a:ext cx="2377440" cy="548640"/>
          </a:xfrm>
          <a:prstGeom prst="rect">
            <a:avLst/>
          </a:prstGeom>
          <a:noFill/>
          <a:ln/>
        </p:spPr>
        <p:txBody>
          <a:bodyPr wrap="square" lIns="0" tIns="0" rIns="0" bIns="0" rtlCol="0" anchor="ctr"/>
          <a:lstStyle/>
          <a:p>
            <a:pPr algn="ctr" indent="0" marL="0">
              <a:buNone/>
            </a:pPr>
            <a:r>
              <a:rPr lang="en-US" sz="2200" b="1" dirty="0">
                <a:solidFill>
                  <a:srgbClr val="F96167"/>
                </a:solidFill>
                <a:latin typeface="Georgia" pitchFamily="34" charset="0"/>
                <a:ea typeface="Georgia" pitchFamily="34" charset="-122"/>
                <a:cs typeface="Georgia" pitchFamily="34" charset="-120"/>
              </a:rPr>
              <a:t>Walk</a:t>
            </a:r>
            <a:endParaRPr lang="en-US" sz="2200" dirty="0"/>
          </a:p>
        </p:txBody>
      </p:sp>
      <p:sp>
        <p:nvSpPr>
          <p:cNvPr id="14" name="Text 12"/>
          <p:cNvSpPr/>
          <p:nvPr/>
        </p:nvSpPr>
        <p:spPr>
          <a:xfrm>
            <a:off x="640080" y="3931920"/>
            <a:ext cx="2377440" cy="118872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Promoter pair runs the script on Soi Nimman.</a:t>
            </a:r>
            <a:endParaRPr lang="en-US" sz="1200" dirty="0"/>
          </a:p>
        </p:txBody>
      </p:sp>
      <p:sp>
        <p:nvSpPr>
          <p:cNvPr id="15" name="Shape 13"/>
          <p:cNvSpPr/>
          <p:nvPr/>
        </p:nvSpPr>
        <p:spPr>
          <a:xfrm>
            <a:off x="3346704" y="2194560"/>
            <a:ext cx="2743200" cy="3017520"/>
          </a:xfrm>
          <a:prstGeom prst="roundRect">
            <a:avLst>
              <a:gd name="adj" fmla="val 5000"/>
            </a:avLst>
          </a:prstGeom>
          <a:solidFill>
            <a:srgbClr val="FFFFFF"/>
          </a:solidFill>
          <a:ln w="12700">
            <a:solidFill>
              <a:srgbClr val="E8E4DC"/>
            </a:solidFill>
            <a:prstDash val="solid"/>
          </a:ln>
        </p:spPr>
      </p:sp>
      <p:sp>
        <p:nvSpPr>
          <p:cNvPr id="16" name="Shape 14"/>
          <p:cNvSpPr/>
          <p:nvPr/>
        </p:nvSpPr>
        <p:spPr>
          <a:xfrm>
            <a:off x="4352544" y="2377440"/>
            <a:ext cx="731520" cy="731520"/>
          </a:xfrm>
          <a:prstGeom prst="ellipse">
            <a:avLst/>
          </a:prstGeom>
          <a:solidFill>
            <a:srgbClr val="2F3C7E"/>
          </a:solidFill>
          <a:ln w="12700">
            <a:solidFill>
              <a:srgbClr val="2F3C7E"/>
            </a:solidFill>
            <a:prstDash val="solid"/>
          </a:ln>
        </p:spPr>
      </p:sp>
      <p:sp>
        <p:nvSpPr>
          <p:cNvPr id="17" name="Text 15"/>
          <p:cNvSpPr/>
          <p:nvPr/>
        </p:nvSpPr>
        <p:spPr>
          <a:xfrm>
            <a:off x="4352544" y="2377440"/>
            <a:ext cx="731520" cy="731520"/>
          </a:xfrm>
          <a:prstGeom prst="rect">
            <a:avLst/>
          </a:prstGeom>
          <a:noFill/>
          <a:ln/>
        </p:spPr>
        <p:txBody>
          <a:bodyPr wrap="square" lIns="0" tIns="0" rIns="0" bIns="0"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2</a:t>
            </a:r>
            <a:endParaRPr lang="en-US" sz="2200" dirty="0"/>
          </a:p>
        </p:txBody>
      </p:sp>
      <p:sp>
        <p:nvSpPr>
          <p:cNvPr id="18" name="Text 16"/>
          <p:cNvSpPr/>
          <p:nvPr/>
        </p:nvSpPr>
        <p:spPr>
          <a:xfrm>
            <a:off x="3529584" y="3291840"/>
            <a:ext cx="2377440" cy="548640"/>
          </a:xfrm>
          <a:prstGeom prst="rect">
            <a:avLst/>
          </a:prstGeom>
          <a:noFill/>
          <a:ln/>
        </p:spPr>
        <p:txBody>
          <a:bodyPr wrap="square" lIns="0" tIns="0" rIns="0" bIns="0" rtlCol="0" anchor="ctr"/>
          <a:lstStyle/>
          <a:p>
            <a:pPr algn="ctr" indent="0" marL="0">
              <a:buNone/>
            </a:pPr>
            <a:r>
              <a:rPr lang="en-US" sz="2200" b="1" dirty="0">
                <a:solidFill>
                  <a:srgbClr val="F96167"/>
                </a:solidFill>
                <a:latin typeface="Georgia" pitchFamily="34" charset="0"/>
                <a:ea typeface="Georgia" pitchFamily="34" charset="-122"/>
                <a:cs typeface="Georgia" pitchFamily="34" charset="-120"/>
              </a:rPr>
              <a:t>Log</a:t>
            </a:r>
            <a:endParaRPr lang="en-US" sz="2200" dirty="0"/>
          </a:p>
        </p:txBody>
      </p:sp>
      <p:sp>
        <p:nvSpPr>
          <p:cNvPr id="19" name="Text 17"/>
          <p:cNvSpPr/>
          <p:nvPr/>
        </p:nvSpPr>
        <p:spPr>
          <a:xfrm>
            <a:off x="3529584" y="3931920"/>
            <a:ext cx="2377440" cy="118872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Every objection, every win logged in BrandForce.</a:t>
            </a:r>
            <a:endParaRPr lang="en-US" sz="1200" dirty="0"/>
          </a:p>
        </p:txBody>
      </p:sp>
      <p:sp>
        <p:nvSpPr>
          <p:cNvPr id="20" name="Shape 18"/>
          <p:cNvSpPr/>
          <p:nvPr/>
        </p:nvSpPr>
        <p:spPr>
          <a:xfrm>
            <a:off x="6236208" y="2194560"/>
            <a:ext cx="2743200" cy="3017520"/>
          </a:xfrm>
          <a:prstGeom prst="roundRect">
            <a:avLst>
              <a:gd name="adj" fmla="val 5000"/>
            </a:avLst>
          </a:prstGeom>
          <a:solidFill>
            <a:srgbClr val="FFFFFF"/>
          </a:solidFill>
          <a:ln w="12700">
            <a:solidFill>
              <a:srgbClr val="E8E4DC"/>
            </a:solidFill>
            <a:prstDash val="solid"/>
          </a:ln>
        </p:spPr>
      </p:sp>
      <p:sp>
        <p:nvSpPr>
          <p:cNvPr id="21" name="Shape 19"/>
          <p:cNvSpPr/>
          <p:nvPr/>
        </p:nvSpPr>
        <p:spPr>
          <a:xfrm>
            <a:off x="7242048" y="2377440"/>
            <a:ext cx="731520" cy="731520"/>
          </a:xfrm>
          <a:prstGeom prst="ellipse">
            <a:avLst/>
          </a:prstGeom>
          <a:solidFill>
            <a:srgbClr val="2F3C7E"/>
          </a:solidFill>
          <a:ln w="12700">
            <a:solidFill>
              <a:srgbClr val="2F3C7E"/>
            </a:solidFill>
            <a:prstDash val="solid"/>
          </a:ln>
        </p:spPr>
      </p:sp>
      <p:sp>
        <p:nvSpPr>
          <p:cNvPr id="22" name="Text 20"/>
          <p:cNvSpPr/>
          <p:nvPr/>
        </p:nvSpPr>
        <p:spPr>
          <a:xfrm>
            <a:off x="7242048" y="2377440"/>
            <a:ext cx="731520" cy="731520"/>
          </a:xfrm>
          <a:prstGeom prst="rect">
            <a:avLst/>
          </a:prstGeom>
          <a:noFill/>
          <a:ln/>
        </p:spPr>
        <p:txBody>
          <a:bodyPr wrap="square" lIns="0" tIns="0" rIns="0" bIns="0"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3</a:t>
            </a:r>
            <a:endParaRPr lang="en-US" sz="2200" dirty="0"/>
          </a:p>
        </p:txBody>
      </p:sp>
      <p:sp>
        <p:nvSpPr>
          <p:cNvPr id="23" name="Text 21"/>
          <p:cNvSpPr/>
          <p:nvPr/>
        </p:nvSpPr>
        <p:spPr>
          <a:xfrm>
            <a:off x="6419088" y="3291840"/>
            <a:ext cx="2377440" cy="548640"/>
          </a:xfrm>
          <a:prstGeom prst="rect">
            <a:avLst/>
          </a:prstGeom>
          <a:noFill/>
          <a:ln/>
        </p:spPr>
        <p:txBody>
          <a:bodyPr wrap="square" lIns="0" tIns="0" rIns="0" bIns="0" rtlCol="0" anchor="ctr"/>
          <a:lstStyle/>
          <a:p>
            <a:pPr algn="ctr" indent="0" marL="0">
              <a:buNone/>
            </a:pPr>
            <a:r>
              <a:rPr lang="en-US" sz="2200" b="1" dirty="0">
                <a:solidFill>
                  <a:srgbClr val="F96167"/>
                </a:solidFill>
                <a:latin typeface="Georgia" pitchFamily="34" charset="0"/>
                <a:ea typeface="Georgia" pitchFamily="34" charset="-122"/>
                <a:cs typeface="Georgia" pitchFamily="34" charset="-120"/>
              </a:rPr>
              <a:t>Review</a:t>
            </a:r>
            <a:endParaRPr lang="en-US" sz="2200" dirty="0"/>
          </a:p>
        </p:txBody>
      </p:sp>
      <p:sp>
        <p:nvSpPr>
          <p:cNvPr id="24" name="Text 22"/>
          <p:cNvSpPr/>
          <p:nvPr/>
        </p:nvSpPr>
        <p:spPr>
          <a:xfrm>
            <a:off x="6419088" y="3931920"/>
            <a:ext cx="2377440" cy="118872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Agency + brand read the dashboard nightly.</a:t>
            </a:r>
            <a:endParaRPr lang="en-US" sz="1200" dirty="0"/>
          </a:p>
        </p:txBody>
      </p:sp>
      <p:sp>
        <p:nvSpPr>
          <p:cNvPr id="25" name="Shape 23"/>
          <p:cNvSpPr/>
          <p:nvPr/>
        </p:nvSpPr>
        <p:spPr>
          <a:xfrm>
            <a:off x="9125712" y="2194560"/>
            <a:ext cx="2743200" cy="3017520"/>
          </a:xfrm>
          <a:prstGeom prst="roundRect">
            <a:avLst>
              <a:gd name="adj" fmla="val 5000"/>
            </a:avLst>
          </a:prstGeom>
          <a:solidFill>
            <a:srgbClr val="FFFFFF"/>
          </a:solidFill>
          <a:ln w="12700">
            <a:solidFill>
              <a:srgbClr val="E8E4DC"/>
            </a:solidFill>
            <a:prstDash val="solid"/>
          </a:ln>
        </p:spPr>
      </p:sp>
      <p:sp>
        <p:nvSpPr>
          <p:cNvPr id="26" name="Shape 24"/>
          <p:cNvSpPr/>
          <p:nvPr/>
        </p:nvSpPr>
        <p:spPr>
          <a:xfrm>
            <a:off x="10131552" y="2377440"/>
            <a:ext cx="731520" cy="731520"/>
          </a:xfrm>
          <a:prstGeom prst="ellipse">
            <a:avLst/>
          </a:prstGeom>
          <a:solidFill>
            <a:srgbClr val="2F3C7E"/>
          </a:solidFill>
          <a:ln w="12700">
            <a:solidFill>
              <a:srgbClr val="2F3C7E"/>
            </a:solidFill>
            <a:prstDash val="solid"/>
          </a:ln>
        </p:spPr>
      </p:sp>
      <p:sp>
        <p:nvSpPr>
          <p:cNvPr id="27" name="Text 25"/>
          <p:cNvSpPr/>
          <p:nvPr/>
        </p:nvSpPr>
        <p:spPr>
          <a:xfrm>
            <a:off x="10131552" y="2377440"/>
            <a:ext cx="731520" cy="731520"/>
          </a:xfrm>
          <a:prstGeom prst="rect">
            <a:avLst/>
          </a:prstGeom>
          <a:noFill/>
          <a:ln/>
        </p:spPr>
        <p:txBody>
          <a:bodyPr wrap="square" lIns="0" tIns="0" rIns="0" bIns="0" rtlCol="0" anchor="ctr"/>
          <a:lstStyle/>
          <a:p>
            <a:pPr algn="ctr" indent="0" marL="0">
              <a:buNone/>
            </a:pPr>
            <a:r>
              <a:rPr lang="en-US" sz="2200" b="1" dirty="0">
                <a:solidFill>
                  <a:srgbClr val="F9E795"/>
                </a:solidFill>
                <a:latin typeface="Georgia" pitchFamily="34" charset="0"/>
                <a:ea typeface="Georgia" pitchFamily="34" charset="-122"/>
                <a:cs typeface="Georgia" pitchFamily="34" charset="-120"/>
              </a:rPr>
              <a:t>4</a:t>
            </a:r>
            <a:endParaRPr lang="en-US" sz="2200" dirty="0"/>
          </a:p>
        </p:txBody>
      </p:sp>
      <p:sp>
        <p:nvSpPr>
          <p:cNvPr id="28" name="Text 26"/>
          <p:cNvSpPr/>
          <p:nvPr/>
        </p:nvSpPr>
        <p:spPr>
          <a:xfrm>
            <a:off x="9308592" y="3291840"/>
            <a:ext cx="2377440" cy="548640"/>
          </a:xfrm>
          <a:prstGeom prst="rect">
            <a:avLst/>
          </a:prstGeom>
          <a:noFill/>
          <a:ln/>
        </p:spPr>
        <p:txBody>
          <a:bodyPr wrap="square" lIns="0" tIns="0" rIns="0" bIns="0" rtlCol="0" anchor="ctr"/>
          <a:lstStyle/>
          <a:p>
            <a:pPr algn="ctr" indent="0" marL="0">
              <a:buNone/>
            </a:pPr>
            <a:r>
              <a:rPr lang="en-US" sz="2200" b="1" dirty="0">
                <a:solidFill>
                  <a:srgbClr val="F96167"/>
                </a:solidFill>
                <a:latin typeface="Georgia" pitchFamily="34" charset="0"/>
                <a:ea typeface="Georgia" pitchFamily="34" charset="-122"/>
                <a:cs typeface="Georgia" pitchFamily="34" charset="-120"/>
              </a:rPr>
              <a:t>Refine</a:t>
            </a:r>
            <a:endParaRPr lang="en-US" sz="2200" dirty="0"/>
          </a:p>
        </p:txBody>
      </p:sp>
      <p:sp>
        <p:nvSpPr>
          <p:cNvPr id="29" name="Text 27"/>
          <p:cNvSpPr/>
          <p:nvPr/>
        </p:nvSpPr>
        <p:spPr>
          <a:xfrm>
            <a:off x="9308592" y="3931920"/>
            <a:ext cx="2377440" cy="118872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Script, zones, content — rewritten weekly.</a:t>
            </a:r>
            <a:endParaRPr lang="en-US" sz="1200" dirty="0"/>
          </a:p>
        </p:txBody>
      </p:sp>
      <p:sp>
        <p:nvSpPr>
          <p:cNvPr id="30" name="Shape 28"/>
          <p:cNvSpPr/>
          <p:nvPr/>
        </p:nvSpPr>
        <p:spPr>
          <a:xfrm>
            <a:off x="457200" y="5486400"/>
            <a:ext cx="11247120" cy="731520"/>
          </a:xfrm>
          <a:prstGeom prst="roundRect">
            <a:avLst>
              <a:gd name="adj" fmla="val 12500"/>
            </a:avLst>
          </a:prstGeom>
          <a:solidFill>
            <a:srgbClr val="F96167"/>
          </a:solidFill>
          <a:ln w="12700">
            <a:solidFill>
              <a:srgbClr val="F96167"/>
            </a:solidFill>
            <a:prstDash val="solid"/>
          </a:ln>
        </p:spPr>
      </p:sp>
      <p:sp>
        <p:nvSpPr>
          <p:cNvPr id="31" name="Text 29"/>
          <p:cNvSpPr/>
          <p:nvPr/>
        </p:nvSpPr>
        <p:spPr>
          <a:xfrm>
            <a:off x="457200" y="5486400"/>
            <a:ext cx="11247120" cy="731520"/>
          </a:xfrm>
          <a:prstGeom prst="rect">
            <a:avLst/>
          </a:prstGeom>
          <a:noFill/>
          <a:ln/>
        </p:spPr>
        <p:txBody>
          <a:bodyPr wrap="square" lIns="0" tIns="0" rIns="0" bIns="0" rtlCol="0" anchor="ctr"/>
          <a:lstStyle/>
          <a:p>
            <a:pPr algn="ctr" indent="0" marL="0">
              <a:buNone/>
            </a:pPr>
            <a:r>
              <a:rPr lang="en-US" sz="1400" b="1" i="1" dirty="0">
                <a:solidFill>
                  <a:srgbClr val="FFFFFF"/>
                </a:solidFill>
                <a:latin typeface="Calibri" pitchFamily="34" charset="0"/>
                <a:ea typeface="Calibri" pitchFamily="34" charset="-122"/>
                <a:cs typeface="Calibri" pitchFamily="34" charset="-120"/>
              </a:rPr>
              <a:t>If something on the script doesn't work — TELL US the same shift. Don't wait for the retro.</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F96167"/>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CAMPAIGN 01</a:t>
            </a:r>
            <a:endParaRPr lang="en-US" sz="1100" dirty="0"/>
          </a:p>
        </p:txBody>
      </p:sp>
      <p:sp>
        <p:nvSpPr>
          <p:cNvPr id="5" name="Text 3"/>
          <p:cNvSpPr/>
          <p:nvPr/>
        </p:nvSpPr>
        <p:spPr>
          <a:xfrm>
            <a:off x="457200" y="1371600"/>
            <a:ext cx="11247120" cy="3200400"/>
          </a:xfrm>
          <a:prstGeom prst="rect">
            <a:avLst/>
          </a:prstGeom>
          <a:noFill/>
          <a:ln/>
        </p:spPr>
        <p:txBody>
          <a:bodyPr wrap="square" lIns="0" tIns="0" rIns="0" bIns="0" rtlCol="0" anchor="ctr"/>
          <a:lstStyle/>
          <a:p>
            <a:pPr algn="ctr" indent="0" marL="0">
              <a:buNone/>
            </a:pPr>
            <a:r>
              <a:rPr lang="en-US" sz="9600" b="1" dirty="0">
                <a:solidFill>
                  <a:srgbClr val="FFFFFF"/>
                </a:solidFill>
                <a:latin typeface="Georgia" pitchFamily="34" charset="0"/>
                <a:ea typeface="Georgia" pitchFamily="34" charset="-122"/>
                <a:cs typeface="Georgia" pitchFamily="34" charset="-120"/>
              </a:rPr>
              <a:t>Tomorrow,</a:t>
            </a:r>
            <a:endParaRPr lang="en-US" sz="9600" dirty="0"/>
          </a:p>
          <a:p>
            <a:pPr algn="ctr" indent="0" marL="0">
              <a:buNone/>
            </a:pPr>
            <a:r>
              <a:rPr lang="en-US" sz="9600" b="1" dirty="0">
                <a:solidFill>
                  <a:srgbClr val="FFFFFF"/>
                </a:solidFill>
                <a:latin typeface="Georgia" pitchFamily="34" charset="0"/>
                <a:ea typeface="Georgia" pitchFamily="34" charset="-122"/>
                <a:cs typeface="Georgia" pitchFamily="34" charset="-120"/>
              </a:rPr>
              <a:t>we walk.</a:t>
            </a:r>
            <a:endParaRPr lang="en-US" sz="9600" dirty="0"/>
          </a:p>
        </p:txBody>
      </p:sp>
      <p:sp>
        <p:nvSpPr>
          <p:cNvPr id="6" name="Shape 4"/>
          <p:cNvSpPr/>
          <p:nvPr/>
        </p:nvSpPr>
        <p:spPr>
          <a:xfrm>
            <a:off x="5175504" y="4572000"/>
            <a:ext cx="1828800" cy="54864"/>
          </a:xfrm>
          <a:prstGeom prst="rect">
            <a:avLst/>
          </a:prstGeom>
          <a:solidFill>
            <a:srgbClr val="F96167"/>
          </a:solidFill>
          <a:ln/>
        </p:spPr>
      </p:sp>
      <p:sp>
        <p:nvSpPr>
          <p:cNvPr id="7" name="Text 5"/>
          <p:cNvSpPr/>
          <p:nvPr/>
        </p:nvSpPr>
        <p:spPr>
          <a:xfrm>
            <a:off x="457200" y="4846320"/>
            <a:ext cx="11247120" cy="457200"/>
          </a:xfrm>
          <a:prstGeom prst="rect">
            <a:avLst/>
          </a:prstGeom>
          <a:noFill/>
          <a:ln/>
        </p:spPr>
        <p:txBody>
          <a:bodyPr wrap="square" lIns="0" tIns="0" rIns="0" bIns="0" rtlCol="0" anchor="ctr"/>
          <a:lstStyle/>
          <a:p>
            <a:pPr algn="ctr" indent="0" marL="0">
              <a:buNone/>
            </a:pPr>
            <a:r>
              <a:rPr lang="en-US" sz="1800" i="1" dirty="0">
                <a:solidFill>
                  <a:srgbClr val="F9E795"/>
                </a:solidFill>
                <a:latin typeface="Calibri" pitchFamily="34" charset="0"/>
                <a:ea typeface="Calibri" pitchFamily="34" charset="-122"/>
                <a:cs typeface="Calibri" pitchFamily="34" charset="-120"/>
              </a:rPr>
              <a:t>Two-person pairs. Merchant-first. QR on every card.</a:t>
            </a:r>
            <a:endParaRPr lang="en-US" sz="1800" dirty="0"/>
          </a:p>
        </p:txBody>
      </p:sp>
      <p:sp>
        <p:nvSpPr>
          <p:cNvPr id="8" name="Text 6"/>
          <p:cNvSpPr/>
          <p:nvPr/>
        </p:nvSpPr>
        <p:spPr>
          <a:xfrm>
            <a:off x="457200" y="5349240"/>
            <a:ext cx="11247120" cy="457200"/>
          </a:xfrm>
          <a:prstGeom prst="rect">
            <a:avLst/>
          </a:prstGeom>
          <a:noFill/>
          <a:ln/>
        </p:spPr>
        <p:txBody>
          <a:bodyPr wrap="square" lIns="0" tIns="0" rIns="0" bIns="0"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Log every conversation in BrandForce. Check earnings in bitcoinp2phub.</a:t>
            </a:r>
            <a:endParaRPr lang="en-US" sz="1400" dirty="0"/>
          </a:p>
        </p:txBody>
      </p:sp>
      <p:sp>
        <p:nvSpPr>
          <p:cNvPr id="9" name="Text 7"/>
          <p:cNvSpPr/>
          <p:nvPr/>
        </p:nvSpPr>
        <p:spPr>
          <a:xfrm>
            <a:off x="457200" y="6400800"/>
            <a:ext cx="11247120" cy="365760"/>
          </a:xfrm>
          <a:prstGeom prst="rect">
            <a:avLst/>
          </a:prstGeom>
          <a:noFill/>
          <a:ln/>
        </p:spPr>
        <p:txBody>
          <a:bodyPr wrap="square" lIns="0" tIns="0" rIns="0" bIns="0" rtlCol="0" anchor="ctr"/>
          <a:lstStyle/>
          <a:p>
            <a:pPr algn="ctr" indent="0" marL="0">
              <a:buNone/>
            </a:pPr>
            <a:r>
              <a:rPr lang="en-US" sz="1100" b="1" spc="600" kern="0" dirty="0">
                <a:solidFill>
                  <a:srgbClr val="F96167"/>
                </a:solidFill>
                <a:latin typeface="Calibri" pitchFamily="34" charset="0"/>
                <a:ea typeface="Calibri" pitchFamily="34" charset="-122"/>
                <a:cs typeface="Calibri" pitchFamily="34" charset="-120"/>
              </a:rPr>
              <a:t>BITCOIN STARTER  ·  POWERED BY BRANDFORCE</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00 · WELCOME</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2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Teams of two people. One campaign.</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This is Bitcoin Starter's first marketing campaign — and BrandForce's first live use.</a:t>
            </a:r>
            <a:endParaRPr lang="en-US" sz="1400" dirty="0"/>
          </a:p>
        </p:txBody>
      </p:sp>
      <p:sp>
        <p:nvSpPr>
          <p:cNvPr id="10" name="Shape 8"/>
          <p:cNvSpPr/>
          <p:nvPr/>
        </p:nvSpPr>
        <p:spPr>
          <a:xfrm>
            <a:off x="457200" y="2103120"/>
            <a:ext cx="3657600" cy="4023360"/>
          </a:xfrm>
          <a:prstGeom prst="roundRect">
            <a:avLst>
              <a:gd name="adj" fmla="val 3750"/>
            </a:avLst>
          </a:prstGeom>
          <a:solidFill>
            <a:srgbClr val="FFFFFF"/>
          </a:solidFill>
          <a:ln w="12700">
            <a:solidFill>
              <a:srgbClr val="E8E4DC"/>
            </a:solidFill>
            <a:prstDash val="solid"/>
          </a:ln>
        </p:spPr>
      </p:sp>
      <p:sp>
        <p:nvSpPr>
          <p:cNvPr id="11" name="Shape 9"/>
          <p:cNvSpPr/>
          <p:nvPr/>
        </p:nvSpPr>
        <p:spPr>
          <a:xfrm>
            <a:off x="731520" y="2286000"/>
            <a:ext cx="1280160" cy="411480"/>
          </a:xfrm>
          <a:prstGeom prst="roundRect">
            <a:avLst>
              <a:gd name="adj" fmla="val 17778"/>
            </a:avLst>
          </a:prstGeom>
          <a:solidFill>
            <a:srgbClr val="F96167"/>
          </a:solidFill>
          <a:ln w="12700">
            <a:solidFill>
              <a:srgbClr val="F96167"/>
            </a:solidFill>
            <a:prstDash val="solid"/>
          </a:ln>
        </p:spPr>
      </p:sp>
      <p:sp>
        <p:nvSpPr>
          <p:cNvPr id="12" name="Text 10"/>
          <p:cNvSpPr/>
          <p:nvPr/>
        </p:nvSpPr>
        <p:spPr>
          <a:xfrm>
            <a:off x="731520" y="2286000"/>
            <a:ext cx="128016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FIRST</a:t>
            </a:r>
            <a:endParaRPr lang="en-US" sz="1100" dirty="0"/>
          </a:p>
        </p:txBody>
      </p:sp>
      <p:sp>
        <p:nvSpPr>
          <p:cNvPr id="13" name="Text 11"/>
          <p:cNvSpPr/>
          <p:nvPr/>
        </p:nvSpPr>
        <p:spPr>
          <a:xfrm>
            <a:off x="731520" y="2834640"/>
            <a:ext cx="3108960" cy="548640"/>
          </a:xfrm>
          <a:prstGeom prst="rect">
            <a:avLst/>
          </a:prstGeom>
          <a:noFill/>
          <a:ln/>
        </p:spPr>
        <p:txBody>
          <a:bodyPr wrap="square" lIns="0" tIns="0" rIns="0" bIns="0" rtlCol="0" anchor="ctr"/>
          <a:lstStyle/>
          <a:p>
            <a:pPr indent="0" marL="0">
              <a:buNone/>
            </a:pPr>
            <a:r>
              <a:rPr lang="en-US" sz="2200" b="1" dirty="0">
                <a:solidFill>
                  <a:srgbClr val="1A1F3A"/>
                </a:solidFill>
                <a:latin typeface="Georgia" pitchFamily="34" charset="0"/>
                <a:ea typeface="Georgia" pitchFamily="34" charset="-122"/>
                <a:cs typeface="Georgia" pitchFamily="34" charset="-120"/>
              </a:rPr>
              <a:t>Field campaign</a:t>
            </a:r>
            <a:endParaRPr lang="en-US" sz="2200" dirty="0"/>
          </a:p>
        </p:txBody>
      </p:sp>
      <p:sp>
        <p:nvSpPr>
          <p:cNvPr id="14" name="Text 12"/>
          <p:cNvSpPr/>
          <p:nvPr/>
        </p:nvSpPr>
        <p:spPr>
          <a:xfrm>
            <a:off x="731520" y="3520440"/>
            <a:ext cx="3108960" cy="237744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First time we put boots on Soi Nimman with a real script, real cards, real onboarding flow.</a:t>
            </a:r>
            <a:endParaRPr lang="en-US" sz="1300" dirty="0"/>
          </a:p>
        </p:txBody>
      </p:sp>
      <p:sp>
        <p:nvSpPr>
          <p:cNvPr id="15" name="Shape 13"/>
          <p:cNvSpPr/>
          <p:nvPr/>
        </p:nvSpPr>
        <p:spPr>
          <a:xfrm>
            <a:off x="4297680" y="2103120"/>
            <a:ext cx="3657600" cy="4023360"/>
          </a:xfrm>
          <a:prstGeom prst="roundRect">
            <a:avLst>
              <a:gd name="adj" fmla="val 3750"/>
            </a:avLst>
          </a:prstGeom>
          <a:solidFill>
            <a:srgbClr val="FFFFFF"/>
          </a:solidFill>
          <a:ln w="12700">
            <a:solidFill>
              <a:srgbClr val="E8E4DC"/>
            </a:solidFill>
            <a:prstDash val="solid"/>
          </a:ln>
        </p:spPr>
      </p:sp>
      <p:sp>
        <p:nvSpPr>
          <p:cNvPr id="16" name="Shape 14"/>
          <p:cNvSpPr/>
          <p:nvPr/>
        </p:nvSpPr>
        <p:spPr>
          <a:xfrm>
            <a:off x="4572000" y="2286000"/>
            <a:ext cx="1280160" cy="411480"/>
          </a:xfrm>
          <a:prstGeom prst="roundRect">
            <a:avLst>
              <a:gd name="adj" fmla="val 17778"/>
            </a:avLst>
          </a:prstGeom>
          <a:solidFill>
            <a:srgbClr val="F96167"/>
          </a:solidFill>
          <a:ln w="12700">
            <a:solidFill>
              <a:srgbClr val="F96167"/>
            </a:solidFill>
            <a:prstDash val="solid"/>
          </a:ln>
        </p:spPr>
      </p:sp>
      <p:sp>
        <p:nvSpPr>
          <p:cNvPr id="17" name="Text 15"/>
          <p:cNvSpPr/>
          <p:nvPr/>
        </p:nvSpPr>
        <p:spPr>
          <a:xfrm>
            <a:off x="4572000" y="2286000"/>
            <a:ext cx="128016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FIRST</a:t>
            </a:r>
            <a:endParaRPr lang="en-US" sz="1100" dirty="0"/>
          </a:p>
        </p:txBody>
      </p:sp>
      <p:sp>
        <p:nvSpPr>
          <p:cNvPr id="18" name="Text 16"/>
          <p:cNvSpPr/>
          <p:nvPr/>
        </p:nvSpPr>
        <p:spPr>
          <a:xfrm>
            <a:off x="4572000" y="2834640"/>
            <a:ext cx="3108960" cy="548640"/>
          </a:xfrm>
          <a:prstGeom prst="rect">
            <a:avLst/>
          </a:prstGeom>
          <a:noFill/>
          <a:ln/>
        </p:spPr>
        <p:txBody>
          <a:bodyPr wrap="square" lIns="0" tIns="0" rIns="0" bIns="0" rtlCol="0" anchor="ctr"/>
          <a:lstStyle/>
          <a:p>
            <a:pPr indent="0" marL="0">
              <a:buNone/>
            </a:pPr>
            <a:r>
              <a:rPr lang="en-US" sz="2200" b="1" dirty="0">
                <a:solidFill>
                  <a:srgbClr val="1A1F3A"/>
                </a:solidFill>
                <a:latin typeface="Georgia" pitchFamily="34" charset="0"/>
                <a:ea typeface="Georgia" pitchFamily="34" charset="-122"/>
                <a:cs typeface="Georgia" pitchFamily="34" charset="-120"/>
              </a:rPr>
              <a:t>BrandForce live</a:t>
            </a:r>
            <a:endParaRPr lang="en-US" sz="2200" dirty="0"/>
          </a:p>
        </p:txBody>
      </p:sp>
      <p:sp>
        <p:nvSpPr>
          <p:cNvPr id="19" name="Text 17"/>
          <p:cNvSpPr/>
          <p:nvPr/>
        </p:nvSpPr>
        <p:spPr>
          <a:xfrm>
            <a:off x="4572000" y="3520440"/>
            <a:ext cx="3108960" cy="237744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First time the ops platform you're using is being battle-tested by real promoters in real conversations.</a:t>
            </a:r>
            <a:endParaRPr lang="en-US" sz="1300" dirty="0"/>
          </a:p>
        </p:txBody>
      </p:sp>
      <p:sp>
        <p:nvSpPr>
          <p:cNvPr id="20" name="Shape 18"/>
          <p:cNvSpPr/>
          <p:nvPr/>
        </p:nvSpPr>
        <p:spPr>
          <a:xfrm>
            <a:off x="8138160" y="2103120"/>
            <a:ext cx="3657600" cy="4023360"/>
          </a:xfrm>
          <a:prstGeom prst="roundRect">
            <a:avLst>
              <a:gd name="adj" fmla="val 3750"/>
            </a:avLst>
          </a:prstGeom>
          <a:solidFill>
            <a:srgbClr val="FFFFFF"/>
          </a:solidFill>
          <a:ln w="12700">
            <a:solidFill>
              <a:srgbClr val="E8E4DC"/>
            </a:solidFill>
            <a:prstDash val="solid"/>
          </a:ln>
        </p:spPr>
      </p:sp>
      <p:sp>
        <p:nvSpPr>
          <p:cNvPr id="21" name="Shape 19"/>
          <p:cNvSpPr/>
          <p:nvPr/>
        </p:nvSpPr>
        <p:spPr>
          <a:xfrm>
            <a:off x="8412480" y="2286000"/>
            <a:ext cx="1280160" cy="411480"/>
          </a:xfrm>
          <a:prstGeom prst="roundRect">
            <a:avLst>
              <a:gd name="adj" fmla="val 17778"/>
            </a:avLst>
          </a:prstGeom>
          <a:solidFill>
            <a:srgbClr val="F96167"/>
          </a:solidFill>
          <a:ln w="12700">
            <a:solidFill>
              <a:srgbClr val="F96167"/>
            </a:solidFill>
            <a:prstDash val="solid"/>
          </a:ln>
        </p:spPr>
      </p:sp>
      <p:sp>
        <p:nvSpPr>
          <p:cNvPr id="22" name="Text 20"/>
          <p:cNvSpPr/>
          <p:nvPr/>
        </p:nvSpPr>
        <p:spPr>
          <a:xfrm>
            <a:off x="8412480" y="2286000"/>
            <a:ext cx="128016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ALWAYS</a:t>
            </a:r>
            <a:endParaRPr lang="en-US" sz="1100" dirty="0"/>
          </a:p>
        </p:txBody>
      </p:sp>
      <p:sp>
        <p:nvSpPr>
          <p:cNvPr id="23" name="Text 21"/>
          <p:cNvSpPr/>
          <p:nvPr/>
        </p:nvSpPr>
        <p:spPr>
          <a:xfrm>
            <a:off x="8412480" y="2834640"/>
            <a:ext cx="3108960" cy="548640"/>
          </a:xfrm>
          <a:prstGeom prst="rect">
            <a:avLst/>
          </a:prstGeom>
          <a:noFill/>
          <a:ln/>
        </p:spPr>
        <p:txBody>
          <a:bodyPr wrap="square" lIns="0" tIns="0" rIns="0" bIns="0" rtlCol="0" anchor="ctr"/>
          <a:lstStyle/>
          <a:p>
            <a:pPr indent="0" marL="0">
              <a:buNone/>
            </a:pPr>
            <a:r>
              <a:rPr lang="en-US" sz="2200" b="1" dirty="0">
                <a:solidFill>
                  <a:srgbClr val="1A1F3A"/>
                </a:solidFill>
                <a:latin typeface="Georgia" pitchFamily="34" charset="0"/>
                <a:ea typeface="Georgia" pitchFamily="34" charset="-122"/>
                <a:cs typeface="Georgia" pitchFamily="34" charset="-120"/>
              </a:rPr>
              <a:t>Continuous improvement</a:t>
            </a:r>
            <a:endParaRPr lang="en-US" sz="2200" dirty="0"/>
          </a:p>
        </p:txBody>
      </p:sp>
      <p:sp>
        <p:nvSpPr>
          <p:cNvPr id="24" name="Text 22"/>
          <p:cNvSpPr/>
          <p:nvPr/>
        </p:nvSpPr>
        <p:spPr>
          <a:xfrm>
            <a:off x="8412480" y="3520440"/>
            <a:ext cx="3108960" cy="237744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Every conversation, objection and onboarding feeds v2. Your feedback isn't optional — it's the product.</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01 · THE BRAND</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3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What is Bitcoin Starter?</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A complete on-ramp for people and merchants who have never touched Bitcoin.</a:t>
            </a:r>
            <a:endParaRPr lang="en-US" sz="1400" dirty="0"/>
          </a:p>
        </p:txBody>
      </p:sp>
      <p:sp>
        <p:nvSpPr>
          <p:cNvPr id="10" name="Shape 8"/>
          <p:cNvSpPr/>
          <p:nvPr/>
        </p:nvSpPr>
        <p:spPr>
          <a:xfrm>
            <a:off x="457200" y="1828800"/>
            <a:ext cx="11247120" cy="914400"/>
          </a:xfrm>
          <a:prstGeom prst="roundRect">
            <a:avLst>
              <a:gd name="adj" fmla="val 10000"/>
            </a:avLst>
          </a:prstGeom>
          <a:solidFill>
            <a:srgbClr val="2F3C7E"/>
          </a:solidFill>
          <a:ln w="12700">
            <a:solidFill>
              <a:srgbClr val="2F3C7E"/>
            </a:solidFill>
            <a:prstDash val="solid"/>
          </a:ln>
        </p:spPr>
      </p:sp>
      <p:sp>
        <p:nvSpPr>
          <p:cNvPr id="11" name="Text 9"/>
          <p:cNvSpPr/>
          <p:nvPr/>
        </p:nvSpPr>
        <p:spPr>
          <a:xfrm>
            <a:off x="457200" y="1828800"/>
            <a:ext cx="11247120" cy="914400"/>
          </a:xfrm>
          <a:prstGeom prst="rect">
            <a:avLst/>
          </a:prstGeom>
          <a:noFill/>
          <a:ln/>
        </p:spPr>
        <p:txBody>
          <a:bodyPr wrap="square" lIns="0" tIns="0" rIns="0" bIns="0" rtlCol="0" anchor="ctr"/>
          <a:lstStyle/>
          <a:p>
            <a:pPr algn="ctr" indent="0" marL="0">
              <a:buNone/>
            </a:pPr>
            <a:r>
              <a:rPr lang="en-US" sz="3200" b="1" dirty="0">
                <a:solidFill>
                  <a:srgbClr val="FFFFFF"/>
                </a:solidFill>
                <a:latin typeface="Georgia" pitchFamily="34" charset="0"/>
                <a:ea typeface="Georgia" pitchFamily="34" charset="-122"/>
                <a:cs typeface="Georgia" pitchFamily="34" charset="-120"/>
              </a:rPr>
              <a:t>Start.   </a:t>
            </a:r>
            <a:pPr algn="ctr" indent="0" marL="0">
              <a:buNone/>
            </a:pPr>
            <a:r>
              <a:rPr lang="en-US" sz="3200" b="1" dirty="0">
                <a:solidFill>
                  <a:srgbClr val="F9E795"/>
                </a:solidFill>
                <a:latin typeface="Georgia" pitchFamily="34" charset="0"/>
                <a:ea typeface="Georgia" pitchFamily="34" charset="-122"/>
                <a:cs typeface="Georgia" pitchFamily="34" charset="-120"/>
              </a:rPr>
              <a:t>Transact.   </a:t>
            </a:r>
            <a:pPr algn="ctr" indent="0" marL="0">
              <a:buNone/>
            </a:pPr>
            <a:r>
              <a:rPr lang="en-US" sz="3200" b="1" dirty="0">
                <a:solidFill>
                  <a:srgbClr val="F96167"/>
                </a:solidFill>
                <a:latin typeface="Georgia" pitchFamily="34" charset="0"/>
                <a:ea typeface="Georgia" pitchFamily="34" charset="-122"/>
                <a:cs typeface="Georgia" pitchFamily="34" charset="-120"/>
              </a:rPr>
              <a:t>Earn.</a:t>
            </a:r>
            <a:endParaRPr lang="en-US" sz="3200" dirty="0"/>
          </a:p>
        </p:txBody>
      </p:sp>
      <p:sp>
        <p:nvSpPr>
          <p:cNvPr id="12" name="Shape 10"/>
          <p:cNvSpPr/>
          <p:nvPr/>
        </p:nvSpPr>
        <p:spPr>
          <a:xfrm>
            <a:off x="457200" y="3108960"/>
            <a:ext cx="3657600" cy="3017520"/>
          </a:xfrm>
          <a:prstGeom prst="roundRect">
            <a:avLst>
              <a:gd name="adj" fmla="val 4545"/>
            </a:avLst>
          </a:prstGeom>
          <a:solidFill>
            <a:srgbClr val="FFFFFF"/>
          </a:solidFill>
          <a:ln w="12700">
            <a:solidFill>
              <a:srgbClr val="E8E4DC"/>
            </a:solidFill>
            <a:prstDash val="solid"/>
          </a:ln>
        </p:spPr>
      </p:sp>
      <p:sp>
        <p:nvSpPr>
          <p:cNvPr id="13" name="Text 11"/>
          <p:cNvSpPr/>
          <p:nvPr/>
        </p:nvSpPr>
        <p:spPr>
          <a:xfrm>
            <a:off x="731520" y="3291840"/>
            <a:ext cx="3291840" cy="365760"/>
          </a:xfrm>
          <a:prstGeom prst="rect">
            <a:avLst/>
          </a:prstGeom>
          <a:noFill/>
          <a:ln/>
        </p:spPr>
        <p:txBody>
          <a:bodyPr wrap="square" lIns="0" tIns="0" rIns="0" bIns="0" rtlCol="0" anchor="ctr"/>
          <a:lstStyle/>
          <a:p>
            <a:pPr indent="0" marL="0">
              <a:buNone/>
            </a:pPr>
            <a:r>
              <a:rPr lang="en-US" sz="1100" b="1" spc="300" kern="0" dirty="0">
                <a:solidFill>
                  <a:srgbClr val="F96167"/>
                </a:solidFill>
                <a:latin typeface="Calibri" pitchFamily="34" charset="0"/>
                <a:ea typeface="Calibri" pitchFamily="34" charset="-122"/>
                <a:cs typeface="Calibri" pitchFamily="34" charset="-120"/>
              </a:rPr>
              <a:t>FOR PEOPLE</a:t>
            </a:r>
            <a:endParaRPr lang="en-US" sz="1100" dirty="0"/>
          </a:p>
        </p:txBody>
      </p:sp>
      <p:sp>
        <p:nvSpPr>
          <p:cNvPr id="14" name="Text 12"/>
          <p:cNvSpPr/>
          <p:nvPr/>
        </p:nvSpPr>
        <p:spPr>
          <a:xfrm>
            <a:off x="731520" y="3749040"/>
            <a:ext cx="3291840" cy="2194560"/>
          </a:xfrm>
          <a:prstGeom prst="rect">
            <a:avLst/>
          </a:prstGeom>
          <a:noFill/>
          <a:ln/>
        </p:spPr>
        <p:txBody>
          <a:bodyPr wrap="square" lIns="0" tIns="0" rIns="0" bIns="0" rtlCol="0" anchor="ctr"/>
          <a:lstStyle/>
          <a:p>
            <a:pPr indent="0" marL="0">
              <a:buNone/>
            </a:pPr>
            <a:r>
              <a:rPr lang="en-US" sz="1400" dirty="0">
                <a:solidFill>
                  <a:srgbClr val="1A1F3A"/>
                </a:solidFill>
                <a:latin typeface="Calibri" pitchFamily="34" charset="0"/>
                <a:ea typeface="Calibri" pitchFamily="34" charset="-122"/>
                <a:cs typeface="Calibri" pitchFamily="34" charset="-120"/>
              </a:rPr>
              <a:t>A wallet they actually use. Spend, save, send to family — without a bank standing in the middle.</a:t>
            </a:r>
            <a:endParaRPr lang="en-US" sz="1400" dirty="0"/>
          </a:p>
        </p:txBody>
      </p:sp>
      <p:sp>
        <p:nvSpPr>
          <p:cNvPr id="15" name="Shape 13"/>
          <p:cNvSpPr/>
          <p:nvPr/>
        </p:nvSpPr>
        <p:spPr>
          <a:xfrm>
            <a:off x="4297680" y="3108960"/>
            <a:ext cx="3657600" cy="3017520"/>
          </a:xfrm>
          <a:prstGeom prst="roundRect">
            <a:avLst>
              <a:gd name="adj" fmla="val 4545"/>
            </a:avLst>
          </a:prstGeom>
          <a:solidFill>
            <a:srgbClr val="FFFFFF"/>
          </a:solidFill>
          <a:ln w="12700">
            <a:solidFill>
              <a:srgbClr val="E8E4DC"/>
            </a:solidFill>
            <a:prstDash val="solid"/>
          </a:ln>
        </p:spPr>
      </p:sp>
      <p:sp>
        <p:nvSpPr>
          <p:cNvPr id="16" name="Text 14"/>
          <p:cNvSpPr/>
          <p:nvPr/>
        </p:nvSpPr>
        <p:spPr>
          <a:xfrm>
            <a:off x="4572000" y="3291840"/>
            <a:ext cx="3291840" cy="365760"/>
          </a:xfrm>
          <a:prstGeom prst="rect">
            <a:avLst/>
          </a:prstGeom>
          <a:noFill/>
          <a:ln/>
        </p:spPr>
        <p:txBody>
          <a:bodyPr wrap="square" lIns="0" tIns="0" rIns="0" bIns="0" rtlCol="0" anchor="ctr"/>
          <a:lstStyle/>
          <a:p>
            <a:pPr indent="0" marL="0">
              <a:buNone/>
            </a:pPr>
            <a:r>
              <a:rPr lang="en-US" sz="1100" b="1" spc="300" kern="0" dirty="0">
                <a:solidFill>
                  <a:srgbClr val="F96167"/>
                </a:solidFill>
                <a:latin typeface="Calibri" pitchFamily="34" charset="0"/>
                <a:ea typeface="Calibri" pitchFamily="34" charset="-122"/>
                <a:cs typeface="Calibri" pitchFamily="34" charset="-120"/>
              </a:rPr>
              <a:t>FOR MERCHANTS</a:t>
            </a:r>
            <a:endParaRPr lang="en-US" sz="1100" dirty="0"/>
          </a:p>
        </p:txBody>
      </p:sp>
      <p:sp>
        <p:nvSpPr>
          <p:cNvPr id="17" name="Text 15"/>
          <p:cNvSpPr/>
          <p:nvPr/>
        </p:nvSpPr>
        <p:spPr>
          <a:xfrm>
            <a:off x="4572000" y="3749040"/>
            <a:ext cx="3291840" cy="2194560"/>
          </a:xfrm>
          <a:prstGeom prst="rect">
            <a:avLst/>
          </a:prstGeom>
          <a:noFill/>
          <a:ln/>
        </p:spPr>
        <p:txBody>
          <a:bodyPr wrap="square" lIns="0" tIns="0" rIns="0" bIns="0" rtlCol="0" anchor="ctr"/>
          <a:lstStyle/>
          <a:p>
            <a:pPr indent="0" marL="0">
              <a:buNone/>
            </a:pPr>
            <a:r>
              <a:rPr lang="en-US" sz="1400" dirty="0">
                <a:solidFill>
                  <a:srgbClr val="1A1F3A"/>
                </a:solidFill>
                <a:latin typeface="Calibri" pitchFamily="34" charset="0"/>
                <a:ea typeface="Calibri" pitchFamily="34" charset="-122"/>
                <a:cs typeface="Calibri" pitchFamily="34" charset="-120"/>
              </a:rPr>
              <a:t>Accept Bitcoin in seconds. No card-reader, no chargebacks, no waiting 3 days for settlement.</a:t>
            </a:r>
            <a:endParaRPr lang="en-US" sz="1400" dirty="0"/>
          </a:p>
        </p:txBody>
      </p:sp>
      <p:sp>
        <p:nvSpPr>
          <p:cNvPr id="18" name="Shape 16"/>
          <p:cNvSpPr/>
          <p:nvPr/>
        </p:nvSpPr>
        <p:spPr>
          <a:xfrm>
            <a:off x="8138160" y="3108960"/>
            <a:ext cx="3657600" cy="3017520"/>
          </a:xfrm>
          <a:prstGeom prst="roundRect">
            <a:avLst>
              <a:gd name="adj" fmla="val 4545"/>
            </a:avLst>
          </a:prstGeom>
          <a:solidFill>
            <a:srgbClr val="FFFFFF"/>
          </a:solidFill>
          <a:ln w="12700">
            <a:solidFill>
              <a:srgbClr val="E8E4DC"/>
            </a:solidFill>
            <a:prstDash val="solid"/>
          </a:ln>
        </p:spPr>
      </p:sp>
      <p:sp>
        <p:nvSpPr>
          <p:cNvPr id="19" name="Text 17"/>
          <p:cNvSpPr/>
          <p:nvPr/>
        </p:nvSpPr>
        <p:spPr>
          <a:xfrm>
            <a:off x="8412480" y="3291840"/>
            <a:ext cx="3291840" cy="365760"/>
          </a:xfrm>
          <a:prstGeom prst="rect">
            <a:avLst/>
          </a:prstGeom>
          <a:noFill/>
          <a:ln/>
        </p:spPr>
        <p:txBody>
          <a:bodyPr wrap="square" lIns="0" tIns="0" rIns="0" bIns="0" rtlCol="0" anchor="ctr"/>
          <a:lstStyle/>
          <a:p>
            <a:pPr indent="0" marL="0">
              <a:buNone/>
            </a:pPr>
            <a:r>
              <a:rPr lang="en-US" sz="1100" b="1" spc="300" kern="0" dirty="0">
                <a:solidFill>
                  <a:srgbClr val="F96167"/>
                </a:solidFill>
                <a:latin typeface="Calibri" pitchFamily="34" charset="0"/>
                <a:ea typeface="Calibri" pitchFamily="34" charset="-122"/>
                <a:cs typeface="Calibri" pitchFamily="34" charset="-120"/>
              </a:rPr>
              <a:t>FOR THE STREET</a:t>
            </a:r>
            <a:endParaRPr lang="en-US" sz="1100" dirty="0"/>
          </a:p>
        </p:txBody>
      </p:sp>
      <p:sp>
        <p:nvSpPr>
          <p:cNvPr id="20" name="Text 18"/>
          <p:cNvSpPr/>
          <p:nvPr/>
        </p:nvSpPr>
        <p:spPr>
          <a:xfrm>
            <a:off x="8412480" y="3749040"/>
            <a:ext cx="3291840" cy="2194560"/>
          </a:xfrm>
          <a:prstGeom prst="rect">
            <a:avLst/>
          </a:prstGeom>
          <a:noFill/>
          <a:ln/>
        </p:spPr>
        <p:txBody>
          <a:bodyPr wrap="square" lIns="0" tIns="0" rIns="0" bIns="0" rtlCol="0" anchor="ctr"/>
          <a:lstStyle/>
          <a:p>
            <a:pPr indent="0" marL="0">
              <a:buNone/>
            </a:pPr>
            <a:r>
              <a:rPr lang="en-US" sz="1400" dirty="0">
                <a:solidFill>
                  <a:srgbClr val="1A1F3A"/>
                </a:solidFill>
                <a:latin typeface="Calibri" pitchFamily="34" charset="0"/>
                <a:ea typeface="Calibri" pitchFamily="34" charset="-122"/>
                <a:cs typeface="Calibri" pitchFamily="34" charset="-120"/>
              </a:rPr>
              <a:t>A physical card with a QR. Scan it, you're onboarded. That's the entire pitch.</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01 · THE BRAND</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4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What is BrandForce?</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The ops cockpit behind the campaign. You'll live in this app for the next 30 days.</a:t>
            </a:r>
            <a:endParaRPr lang="en-US" sz="1400" dirty="0"/>
          </a:p>
        </p:txBody>
      </p:sp>
      <p:sp>
        <p:nvSpPr>
          <p:cNvPr id="10" name="Text 8"/>
          <p:cNvSpPr/>
          <p:nvPr/>
        </p:nvSpPr>
        <p:spPr>
          <a:xfrm>
            <a:off x="457200" y="1783080"/>
            <a:ext cx="11247120" cy="91440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BrandForce is the operating system for this campaign — the place where promoters log onboardings, the digital media manager queues content, and the marketing agency tracks performance in real time. Bitcoin Starter is the brand on the card. BrandForce is the team behind the card.</a:t>
            </a:r>
            <a:endParaRPr lang="en-US" sz="1300" dirty="0"/>
          </a:p>
        </p:txBody>
      </p:sp>
      <p:sp>
        <p:nvSpPr>
          <p:cNvPr id="11" name="Shape 9"/>
          <p:cNvSpPr/>
          <p:nvPr/>
        </p:nvSpPr>
        <p:spPr>
          <a:xfrm>
            <a:off x="457200" y="2926080"/>
            <a:ext cx="2743200" cy="3200400"/>
          </a:xfrm>
          <a:prstGeom prst="roundRect">
            <a:avLst>
              <a:gd name="adj" fmla="val 5000"/>
            </a:avLst>
          </a:prstGeom>
          <a:solidFill>
            <a:srgbClr val="FFFFFF"/>
          </a:solidFill>
          <a:ln w="12700">
            <a:solidFill>
              <a:srgbClr val="E8E4DC"/>
            </a:solidFill>
            <a:prstDash val="solid"/>
          </a:ln>
        </p:spPr>
      </p:sp>
      <p:sp>
        <p:nvSpPr>
          <p:cNvPr id="12" name="Shape 10"/>
          <p:cNvSpPr/>
          <p:nvPr/>
        </p:nvSpPr>
        <p:spPr>
          <a:xfrm>
            <a:off x="1463040" y="3108960"/>
            <a:ext cx="731520" cy="731520"/>
          </a:xfrm>
          <a:prstGeom prst="ellipse">
            <a:avLst/>
          </a:prstGeom>
          <a:solidFill>
            <a:srgbClr val="F96167"/>
          </a:solidFill>
          <a:ln w="12700">
            <a:solidFill>
              <a:srgbClr val="F96167"/>
            </a:solidFill>
            <a:prstDash val="solid"/>
          </a:ln>
        </p:spPr>
      </p:sp>
      <p:sp>
        <p:nvSpPr>
          <p:cNvPr id="13" name="Text 11"/>
          <p:cNvSpPr/>
          <p:nvPr/>
        </p:nvSpPr>
        <p:spPr>
          <a:xfrm>
            <a:off x="1463040" y="3108960"/>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①</a:t>
            </a:r>
            <a:endParaRPr lang="en-US" sz="2200" dirty="0"/>
          </a:p>
        </p:txBody>
      </p:sp>
      <p:sp>
        <p:nvSpPr>
          <p:cNvPr id="14" name="Text 12"/>
          <p:cNvSpPr/>
          <p:nvPr/>
        </p:nvSpPr>
        <p:spPr>
          <a:xfrm>
            <a:off x="640080" y="4023360"/>
            <a:ext cx="2377440" cy="457200"/>
          </a:xfrm>
          <a:prstGeom prst="rect">
            <a:avLst/>
          </a:prstGeom>
          <a:noFill/>
          <a:ln/>
        </p:spPr>
        <p:txBody>
          <a:bodyPr wrap="square" lIns="0" tIns="0" rIns="0" bIns="0" rtlCol="0" anchor="ctr"/>
          <a:lstStyle/>
          <a:p>
            <a:pPr algn="ctr" indent="0" marL="0">
              <a:buNone/>
            </a:pPr>
            <a:r>
              <a:rPr lang="en-US" sz="2000" b="1" dirty="0">
                <a:solidFill>
                  <a:srgbClr val="1A1F3A"/>
                </a:solidFill>
                <a:latin typeface="Georgia" pitchFamily="34" charset="0"/>
                <a:ea typeface="Georgia" pitchFamily="34" charset="-122"/>
                <a:cs typeface="Georgia" pitchFamily="34" charset="-120"/>
              </a:rPr>
              <a:t>Onboard</a:t>
            </a:r>
            <a:endParaRPr lang="en-US" sz="2000" dirty="0"/>
          </a:p>
        </p:txBody>
      </p:sp>
      <p:sp>
        <p:nvSpPr>
          <p:cNvPr id="15" name="Text 13"/>
          <p:cNvSpPr/>
          <p:nvPr/>
        </p:nvSpPr>
        <p:spPr>
          <a:xfrm>
            <a:off x="640080" y="4572000"/>
            <a:ext cx="2377440" cy="146304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Log every lead, merchant and pedestrian conversation as it happens.</a:t>
            </a:r>
            <a:endParaRPr lang="en-US" sz="1200" dirty="0"/>
          </a:p>
        </p:txBody>
      </p:sp>
      <p:sp>
        <p:nvSpPr>
          <p:cNvPr id="16" name="Shape 14"/>
          <p:cNvSpPr/>
          <p:nvPr/>
        </p:nvSpPr>
        <p:spPr>
          <a:xfrm>
            <a:off x="3346704" y="2926080"/>
            <a:ext cx="2743200" cy="3200400"/>
          </a:xfrm>
          <a:prstGeom prst="roundRect">
            <a:avLst>
              <a:gd name="adj" fmla="val 5000"/>
            </a:avLst>
          </a:prstGeom>
          <a:solidFill>
            <a:srgbClr val="FFFFFF"/>
          </a:solidFill>
          <a:ln w="12700">
            <a:solidFill>
              <a:srgbClr val="E8E4DC"/>
            </a:solidFill>
            <a:prstDash val="solid"/>
          </a:ln>
        </p:spPr>
      </p:sp>
      <p:sp>
        <p:nvSpPr>
          <p:cNvPr id="17" name="Shape 15"/>
          <p:cNvSpPr/>
          <p:nvPr/>
        </p:nvSpPr>
        <p:spPr>
          <a:xfrm>
            <a:off x="4352544" y="3108960"/>
            <a:ext cx="731520" cy="731520"/>
          </a:xfrm>
          <a:prstGeom prst="ellipse">
            <a:avLst/>
          </a:prstGeom>
          <a:solidFill>
            <a:srgbClr val="F96167"/>
          </a:solidFill>
          <a:ln w="12700">
            <a:solidFill>
              <a:srgbClr val="F96167"/>
            </a:solidFill>
            <a:prstDash val="solid"/>
          </a:ln>
        </p:spPr>
      </p:sp>
      <p:sp>
        <p:nvSpPr>
          <p:cNvPr id="18" name="Text 16"/>
          <p:cNvSpPr/>
          <p:nvPr/>
        </p:nvSpPr>
        <p:spPr>
          <a:xfrm>
            <a:off x="4352544" y="3108960"/>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②</a:t>
            </a:r>
            <a:endParaRPr lang="en-US" sz="2200" dirty="0"/>
          </a:p>
        </p:txBody>
      </p:sp>
      <p:sp>
        <p:nvSpPr>
          <p:cNvPr id="19" name="Text 17"/>
          <p:cNvSpPr/>
          <p:nvPr/>
        </p:nvSpPr>
        <p:spPr>
          <a:xfrm>
            <a:off x="3529584" y="4023360"/>
            <a:ext cx="2377440" cy="457200"/>
          </a:xfrm>
          <a:prstGeom prst="rect">
            <a:avLst/>
          </a:prstGeom>
          <a:noFill/>
          <a:ln/>
        </p:spPr>
        <p:txBody>
          <a:bodyPr wrap="square" lIns="0" tIns="0" rIns="0" bIns="0" rtlCol="0" anchor="ctr"/>
          <a:lstStyle/>
          <a:p>
            <a:pPr algn="ctr" indent="0" marL="0">
              <a:buNone/>
            </a:pPr>
            <a:r>
              <a:rPr lang="en-US" sz="2000" b="1" dirty="0">
                <a:solidFill>
                  <a:srgbClr val="1A1F3A"/>
                </a:solidFill>
                <a:latin typeface="Georgia" pitchFamily="34" charset="0"/>
                <a:ea typeface="Georgia" pitchFamily="34" charset="-122"/>
                <a:cs typeface="Georgia" pitchFamily="34" charset="-120"/>
              </a:rPr>
              <a:t>Content</a:t>
            </a:r>
            <a:endParaRPr lang="en-US" sz="2000" dirty="0"/>
          </a:p>
        </p:txBody>
      </p:sp>
      <p:sp>
        <p:nvSpPr>
          <p:cNvPr id="20" name="Text 18"/>
          <p:cNvSpPr/>
          <p:nvPr/>
        </p:nvSpPr>
        <p:spPr>
          <a:xfrm>
            <a:off x="3529584" y="4572000"/>
            <a:ext cx="2377440" cy="146304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Briefs, assets and approval pipeline for the digital media manager.</a:t>
            </a:r>
            <a:endParaRPr lang="en-US" sz="1200" dirty="0"/>
          </a:p>
        </p:txBody>
      </p:sp>
      <p:sp>
        <p:nvSpPr>
          <p:cNvPr id="21" name="Shape 19"/>
          <p:cNvSpPr/>
          <p:nvPr/>
        </p:nvSpPr>
        <p:spPr>
          <a:xfrm>
            <a:off x="6236208" y="2926080"/>
            <a:ext cx="2743200" cy="3200400"/>
          </a:xfrm>
          <a:prstGeom prst="roundRect">
            <a:avLst>
              <a:gd name="adj" fmla="val 5000"/>
            </a:avLst>
          </a:prstGeom>
          <a:solidFill>
            <a:srgbClr val="FFFFFF"/>
          </a:solidFill>
          <a:ln w="12700">
            <a:solidFill>
              <a:srgbClr val="E8E4DC"/>
            </a:solidFill>
            <a:prstDash val="solid"/>
          </a:ln>
        </p:spPr>
      </p:sp>
      <p:sp>
        <p:nvSpPr>
          <p:cNvPr id="22" name="Shape 20"/>
          <p:cNvSpPr/>
          <p:nvPr/>
        </p:nvSpPr>
        <p:spPr>
          <a:xfrm>
            <a:off x="7242048" y="3108960"/>
            <a:ext cx="731520" cy="731520"/>
          </a:xfrm>
          <a:prstGeom prst="ellipse">
            <a:avLst/>
          </a:prstGeom>
          <a:solidFill>
            <a:srgbClr val="F96167"/>
          </a:solidFill>
          <a:ln w="12700">
            <a:solidFill>
              <a:srgbClr val="F96167"/>
            </a:solidFill>
            <a:prstDash val="solid"/>
          </a:ln>
        </p:spPr>
      </p:sp>
      <p:sp>
        <p:nvSpPr>
          <p:cNvPr id="23" name="Text 21"/>
          <p:cNvSpPr/>
          <p:nvPr/>
        </p:nvSpPr>
        <p:spPr>
          <a:xfrm>
            <a:off x="7242048" y="3108960"/>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③</a:t>
            </a:r>
            <a:endParaRPr lang="en-US" sz="2200" dirty="0"/>
          </a:p>
        </p:txBody>
      </p:sp>
      <p:sp>
        <p:nvSpPr>
          <p:cNvPr id="24" name="Text 22"/>
          <p:cNvSpPr/>
          <p:nvPr/>
        </p:nvSpPr>
        <p:spPr>
          <a:xfrm>
            <a:off x="6419088" y="4023360"/>
            <a:ext cx="2377440" cy="457200"/>
          </a:xfrm>
          <a:prstGeom prst="rect">
            <a:avLst/>
          </a:prstGeom>
          <a:noFill/>
          <a:ln/>
        </p:spPr>
        <p:txBody>
          <a:bodyPr wrap="square" lIns="0" tIns="0" rIns="0" bIns="0" rtlCol="0" anchor="ctr"/>
          <a:lstStyle/>
          <a:p>
            <a:pPr algn="ctr" indent="0" marL="0">
              <a:buNone/>
            </a:pPr>
            <a:r>
              <a:rPr lang="en-US" sz="2000" b="1" dirty="0">
                <a:solidFill>
                  <a:srgbClr val="1A1F3A"/>
                </a:solidFill>
                <a:latin typeface="Georgia" pitchFamily="34" charset="0"/>
                <a:ea typeface="Georgia" pitchFamily="34" charset="-122"/>
                <a:cs typeface="Georgia" pitchFamily="34" charset="-120"/>
              </a:rPr>
              <a:t>Playbook</a:t>
            </a:r>
            <a:endParaRPr lang="en-US" sz="2000" dirty="0"/>
          </a:p>
        </p:txBody>
      </p:sp>
      <p:sp>
        <p:nvSpPr>
          <p:cNvPr id="25" name="Text 23"/>
          <p:cNvSpPr/>
          <p:nvPr/>
        </p:nvSpPr>
        <p:spPr>
          <a:xfrm>
            <a:off x="6419088" y="4572000"/>
            <a:ext cx="2377440" cy="146304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Scripts, field cards, FAQs — open on your phone while you walk.</a:t>
            </a:r>
            <a:endParaRPr lang="en-US" sz="1200" dirty="0"/>
          </a:p>
        </p:txBody>
      </p:sp>
      <p:sp>
        <p:nvSpPr>
          <p:cNvPr id="26" name="Shape 24"/>
          <p:cNvSpPr/>
          <p:nvPr/>
        </p:nvSpPr>
        <p:spPr>
          <a:xfrm>
            <a:off x="9125712" y="2926080"/>
            <a:ext cx="2743200" cy="3200400"/>
          </a:xfrm>
          <a:prstGeom prst="roundRect">
            <a:avLst>
              <a:gd name="adj" fmla="val 5000"/>
            </a:avLst>
          </a:prstGeom>
          <a:solidFill>
            <a:srgbClr val="FFFFFF"/>
          </a:solidFill>
          <a:ln w="12700">
            <a:solidFill>
              <a:srgbClr val="E8E4DC"/>
            </a:solidFill>
            <a:prstDash val="solid"/>
          </a:ln>
        </p:spPr>
      </p:sp>
      <p:sp>
        <p:nvSpPr>
          <p:cNvPr id="27" name="Shape 25"/>
          <p:cNvSpPr/>
          <p:nvPr/>
        </p:nvSpPr>
        <p:spPr>
          <a:xfrm>
            <a:off x="10131552" y="3108960"/>
            <a:ext cx="731520" cy="731520"/>
          </a:xfrm>
          <a:prstGeom prst="ellipse">
            <a:avLst/>
          </a:prstGeom>
          <a:solidFill>
            <a:srgbClr val="F96167"/>
          </a:solidFill>
          <a:ln w="12700">
            <a:solidFill>
              <a:srgbClr val="F96167"/>
            </a:solidFill>
            <a:prstDash val="solid"/>
          </a:ln>
        </p:spPr>
      </p:sp>
      <p:sp>
        <p:nvSpPr>
          <p:cNvPr id="28" name="Text 26"/>
          <p:cNvSpPr/>
          <p:nvPr/>
        </p:nvSpPr>
        <p:spPr>
          <a:xfrm>
            <a:off x="10131552" y="3108960"/>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④</a:t>
            </a:r>
            <a:endParaRPr lang="en-US" sz="2200" dirty="0"/>
          </a:p>
        </p:txBody>
      </p:sp>
      <p:sp>
        <p:nvSpPr>
          <p:cNvPr id="29" name="Text 27"/>
          <p:cNvSpPr/>
          <p:nvPr/>
        </p:nvSpPr>
        <p:spPr>
          <a:xfrm>
            <a:off x="9308592" y="4023360"/>
            <a:ext cx="2377440" cy="457200"/>
          </a:xfrm>
          <a:prstGeom prst="rect">
            <a:avLst/>
          </a:prstGeom>
          <a:noFill/>
          <a:ln/>
        </p:spPr>
        <p:txBody>
          <a:bodyPr wrap="square" lIns="0" tIns="0" rIns="0" bIns="0" rtlCol="0" anchor="ctr"/>
          <a:lstStyle/>
          <a:p>
            <a:pPr algn="ctr" indent="0" marL="0">
              <a:buNone/>
            </a:pPr>
            <a:r>
              <a:rPr lang="en-US" sz="2000" b="1" dirty="0">
                <a:solidFill>
                  <a:srgbClr val="1A1F3A"/>
                </a:solidFill>
                <a:latin typeface="Georgia" pitchFamily="34" charset="0"/>
                <a:ea typeface="Georgia" pitchFamily="34" charset="-122"/>
                <a:cs typeface="Georgia" pitchFamily="34" charset="-120"/>
              </a:rPr>
              <a:t>Reports</a:t>
            </a:r>
            <a:endParaRPr lang="en-US" sz="2000" dirty="0"/>
          </a:p>
        </p:txBody>
      </p:sp>
      <p:sp>
        <p:nvSpPr>
          <p:cNvPr id="30" name="Text 28"/>
          <p:cNvSpPr/>
          <p:nvPr/>
        </p:nvSpPr>
        <p:spPr>
          <a:xfrm>
            <a:off x="9308592" y="4572000"/>
            <a:ext cx="2377440" cy="1463040"/>
          </a:xfrm>
          <a:prstGeom prst="rect">
            <a:avLst/>
          </a:prstGeom>
          <a:noFill/>
          <a:ln/>
        </p:spPr>
        <p:txBody>
          <a:bodyPr wrap="square" lIns="0" tIns="0" rIns="0" bIns="0" rtlCol="0" anchor="ctr"/>
          <a:lstStyle/>
          <a:p>
            <a:pPr algn="ctr" indent="0" marL="0">
              <a:buNone/>
            </a:pPr>
            <a:r>
              <a:rPr lang="en-US" sz="1200" dirty="0">
                <a:solidFill>
                  <a:srgbClr val="6B6F8C"/>
                </a:solidFill>
                <a:latin typeface="Calibri" pitchFamily="34" charset="0"/>
                <a:ea typeface="Calibri" pitchFamily="34" charset="-122"/>
                <a:cs typeface="Calibri" pitchFamily="34" charset="-120"/>
              </a:rPr>
              <a:t>Daily KPI snapshot the marketing agency reviews each evening.</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02 · THE TEAM</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5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Three roles. One loop.</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Everyone in this room owns one piece of the same flywheel.</a:t>
            </a:r>
            <a:endParaRPr lang="en-US" sz="1400" dirty="0"/>
          </a:p>
        </p:txBody>
      </p:sp>
      <p:sp>
        <p:nvSpPr>
          <p:cNvPr id="10" name="Shape 8"/>
          <p:cNvSpPr/>
          <p:nvPr/>
        </p:nvSpPr>
        <p:spPr>
          <a:xfrm>
            <a:off x="457200" y="2103120"/>
            <a:ext cx="3657600" cy="4023360"/>
          </a:xfrm>
          <a:prstGeom prst="roundRect">
            <a:avLst>
              <a:gd name="adj" fmla="val 3750"/>
            </a:avLst>
          </a:prstGeom>
          <a:solidFill>
            <a:srgbClr val="FFFFFF"/>
          </a:solidFill>
          <a:ln w="12700">
            <a:solidFill>
              <a:srgbClr val="E8E4DC"/>
            </a:solidFill>
            <a:prstDash val="solid"/>
          </a:ln>
        </p:spPr>
      </p:sp>
      <p:sp>
        <p:nvSpPr>
          <p:cNvPr id="11" name="Shape 9"/>
          <p:cNvSpPr/>
          <p:nvPr/>
        </p:nvSpPr>
        <p:spPr>
          <a:xfrm>
            <a:off x="457200" y="2103120"/>
            <a:ext cx="3657600" cy="137160"/>
          </a:xfrm>
          <a:prstGeom prst="rect">
            <a:avLst/>
          </a:prstGeom>
          <a:solidFill>
            <a:srgbClr val="F96167"/>
          </a:solidFill>
          <a:ln/>
        </p:spPr>
      </p:sp>
      <p:sp>
        <p:nvSpPr>
          <p:cNvPr id="12" name="Text 10"/>
          <p:cNvSpPr/>
          <p:nvPr/>
        </p:nvSpPr>
        <p:spPr>
          <a:xfrm>
            <a:off x="731520" y="2377440"/>
            <a:ext cx="3291840" cy="365760"/>
          </a:xfrm>
          <a:prstGeom prst="rect">
            <a:avLst/>
          </a:prstGeom>
          <a:noFill/>
          <a:ln/>
        </p:spPr>
        <p:txBody>
          <a:bodyPr wrap="square" lIns="0" tIns="0" rIns="0" bIns="0" rtlCol="0" anchor="ctr"/>
          <a:lstStyle/>
          <a:p>
            <a:pPr indent="0" marL="0">
              <a:buNone/>
            </a:pPr>
            <a:r>
              <a:rPr lang="en-US" sz="1200" b="1" spc="300" kern="0" dirty="0">
                <a:solidFill>
                  <a:srgbClr val="F96167"/>
                </a:solidFill>
                <a:latin typeface="Calibri" pitchFamily="34" charset="0"/>
                <a:ea typeface="Calibri" pitchFamily="34" charset="-122"/>
                <a:cs typeface="Calibri" pitchFamily="34" charset="-120"/>
              </a:rPr>
              <a:t>PROMOTERS</a:t>
            </a:r>
            <a:endParaRPr lang="en-US" sz="1200" dirty="0"/>
          </a:p>
        </p:txBody>
      </p:sp>
      <p:sp>
        <p:nvSpPr>
          <p:cNvPr id="13" name="Text 11"/>
          <p:cNvSpPr/>
          <p:nvPr/>
        </p:nvSpPr>
        <p:spPr>
          <a:xfrm>
            <a:off x="731520" y="2834640"/>
            <a:ext cx="3291840" cy="548640"/>
          </a:xfrm>
          <a:prstGeom prst="rect">
            <a:avLst/>
          </a:prstGeom>
          <a:noFill/>
          <a:ln/>
        </p:spPr>
        <p:txBody>
          <a:bodyPr wrap="square" lIns="0" tIns="0" rIns="0" bIns="0" rtlCol="0" anchor="ctr"/>
          <a:lstStyle/>
          <a:p>
            <a:pPr indent="0" marL="0">
              <a:buNone/>
            </a:pPr>
            <a:r>
              <a:rPr lang="en-US" sz="2200" b="1" dirty="0">
                <a:solidFill>
                  <a:srgbClr val="1A1F3A"/>
                </a:solidFill>
                <a:latin typeface="Georgia" pitchFamily="34" charset="0"/>
                <a:ea typeface="Georgia" pitchFamily="34" charset="-122"/>
                <a:cs typeface="Georgia" pitchFamily="34" charset="-120"/>
              </a:rPr>
              <a:t>Walk in pairs of 2.</a:t>
            </a:r>
            <a:endParaRPr lang="en-US" sz="2200" dirty="0"/>
          </a:p>
        </p:txBody>
      </p:sp>
      <p:sp>
        <p:nvSpPr>
          <p:cNvPr id="14" name="Text 12"/>
          <p:cNvSpPr/>
          <p:nvPr/>
        </p:nvSpPr>
        <p:spPr>
          <a:xfrm>
            <a:off x="731520" y="3566160"/>
            <a:ext cx="3291840" cy="237744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Hand out cards on Soi Nimman. Close merchants. Onboard pedestrians. You are the face of the brand on the street.</a:t>
            </a:r>
            <a:endParaRPr lang="en-US" sz="1300" dirty="0"/>
          </a:p>
        </p:txBody>
      </p:sp>
      <p:sp>
        <p:nvSpPr>
          <p:cNvPr id="15" name="Shape 13"/>
          <p:cNvSpPr/>
          <p:nvPr/>
        </p:nvSpPr>
        <p:spPr>
          <a:xfrm>
            <a:off x="4297680" y="2103120"/>
            <a:ext cx="3657600" cy="4023360"/>
          </a:xfrm>
          <a:prstGeom prst="roundRect">
            <a:avLst>
              <a:gd name="adj" fmla="val 3750"/>
            </a:avLst>
          </a:prstGeom>
          <a:solidFill>
            <a:srgbClr val="FFFFFF"/>
          </a:solidFill>
          <a:ln w="12700">
            <a:solidFill>
              <a:srgbClr val="E8E4DC"/>
            </a:solidFill>
            <a:prstDash val="solid"/>
          </a:ln>
        </p:spPr>
      </p:sp>
      <p:sp>
        <p:nvSpPr>
          <p:cNvPr id="16" name="Shape 14"/>
          <p:cNvSpPr/>
          <p:nvPr/>
        </p:nvSpPr>
        <p:spPr>
          <a:xfrm>
            <a:off x="4297680" y="2103120"/>
            <a:ext cx="3657600" cy="137160"/>
          </a:xfrm>
          <a:prstGeom prst="rect">
            <a:avLst/>
          </a:prstGeom>
          <a:solidFill>
            <a:srgbClr val="F96167"/>
          </a:solidFill>
          <a:ln/>
        </p:spPr>
      </p:sp>
      <p:sp>
        <p:nvSpPr>
          <p:cNvPr id="17" name="Text 15"/>
          <p:cNvSpPr/>
          <p:nvPr/>
        </p:nvSpPr>
        <p:spPr>
          <a:xfrm>
            <a:off x="4572000" y="2377440"/>
            <a:ext cx="3291840" cy="365760"/>
          </a:xfrm>
          <a:prstGeom prst="rect">
            <a:avLst/>
          </a:prstGeom>
          <a:noFill/>
          <a:ln/>
        </p:spPr>
        <p:txBody>
          <a:bodyPr wrap="square" lIns="0" tIns="0" rIns="0" bIns="0" rtlCol="0" anchor="ctr"/>
          <a:lstStyle/>
          <a:p>
            <a:pPr indent="0" marL="0">
              <a:buNone/>
            </a:pPr>
            <a:r>
              <a:rPr lang="en-US" sz="1200" b="1" spc="300" kern="0" dirty="0">
                <a:solidFill>
                  <a:srgbClr val="F96167"/>
                </a:solidFill>
                <a:latin typeface="Calibri" pitchFamily="34" charset="0"/>
                <a:ea typeface="Calibri" pitchFamily="34" charset="-122"/>
                <a:cs typeface="Calibri" pitchFamily="34" charset="-120"/>
              </a:rPr>
              <a:t>DIGITAL MEDIA</a:t>
            </a:r>
            <a:endParaRPr lang="en-US" sz="1200" dirty="0"/>
          </a:p>
        </p:txBody>
      </p:sp>
      <p:sp>
        <p:nvSpPr>
          <p:cNvPr id="18" name="Text 16"/>
          <p:cNvSpPr/>
          <p:nvPr/>
        </p:nvSpPr>
        <p:spPr>
          <a:xfrm>
            <a:off x="4572000" y="2834640"/>
            <a:ext cx="3291840" cy="548640"/>
          </a:xfrm>
          <a:prstGeom prst="rect">
            <a:avLst/>
          </a:prstGeom>
          <a:noFill/>
          <a:ln/>
        </p:spPr>
        <p:txBody>
          <a:bodyPr wrap="square" lIns="0" tIns="0" rIns="0" bIns="0" rtlCol="0" anchor="ctr"/>
          <a:lstStyle/>
          <a:p>
            <a:pPr indent="0" marL="0">
              <a:buNone/>
            </a:pPr>
            <a:r>
              <a:rPr lang="en-US" sz="2200" b="1" dirty="0">
                <a:solidFill>
                  <a:srgbClr val="1A1F3A"/>
                </a:solidFill>
                <a:latin typeface="Georgia" pitchFamily="34" charset="0"/>
                <a:ea typeface="Georgia" pitchFamily="34" charset="-122"/>
                <a:cs typeface="Georgia" pitchFamily="34" charset="-120"/>
              </a:rPr>
              <a:t>Fuel the field.</a:t>
            </a:r>
            <a:endParaRPr lang="en-US" sz="2200" dirty="0"/>
          </a:p>
        </p:txBody>
      </p:sp>
      <p:sp>
        <p:nvSpPr>
          <p:cNvPr id="19" name="Text 17"/>
          <p:cNvSpPr/>
          <p:nvPr/>
        </p:nvSpPr>
        <p:spPr>
          <a:xfrm>
            <a:off x="4572000" y="3566160"/>
            <a:ext cx="3291840" cy="237744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Produce daily reels, photos and merchant testimonials from what promoters report. Keep the BrandForce content pipeline full.</a:t>
            </a:r>
            <a:endParaRPr lang="en-US" sz="1300" dirty="0"/>
          </a:p>
        </p:txBody>
      </p:sp>
      <p:sp>
        <p:nvSpPr>
          <p:cNvPr id="20" name="Shape 18"/>
          <p:cNvSpPr/>
          <p:nvPr/>
        </p:nvSpPr>
        <p:spPr>
          <a:xfrm>
            <a:off x="8138160" y="2103120"/>
            <a:ext cx="3657600" cy="4023360"/>
          </a:xfrm>
          <a:prstGeom prst="roundRect">
            <a:avLst>
              <a:gd name="adj" fmla="val 3750"/>
            </a:avLst>
          </a:prstGeom>
          <a:solidFill>
            <a:srgbClr val="FFFFFF"/>
          </a:solidFill>
          <a:ln w="12700">
            <a:solidFill>
              <a:srgbClr val="E8E4DC"/>
            </a:solidFill>
            <a:prstDash val="solid"/>
          </a:ln>
        </p:spPr>
      </p:sp>
      <p:sp>
        <p:nvSpPr>
          <p:cNvPr id="21" name="Shape 19"/>
          <p:cNvSpPr/>
          <p:nvPr/>
        </p:nvSpPr>
        <p:spPr>
          <a:xfrm>
            <a:off x="8138160" y="2103120"/>
            <a:ext cx="3657600" cy="137160"/>
          </a:xfrm>
          <a:prstGeom prst="rect">
            <a:avLst/>
          </a:prstGeom>
          <a:solidFill>
            <a:srgbClr val="F96167"/>
          </a:solidFill>
          <a:ln/>
        </p:spPr>
      </p:sp>
      <p:sp>
        <p:nvSpPr>
          <p:cNvPr id="22" name="Text 20"/>
          <p:cNvSpPr/>
          <p:nvPr/>
        </p:nvSpPr>
        <p:spPr>
          <a:xfrm>
            <a:off x="8412480" y="2377440"/>
            <a:ext cx="3291840" cy="365760"/>
          </a:xfrm>
          <a:prstGeom prst="rect">
            <a:avLst/>
          </a:prstGeom>
          <a:noFill/>
          <a:ln/>
        </p:spPr>
        <p:txBody>
          <a:bodyPr wrap="square" lIns="0" tIns="0" rIns="0" bIns="0" rtlCol="0" anchor="ctr"/>
          <a:lstStyle/>
          <a:p>
            <a:pPr indent="0" marL="0">
              <a:buNone/>
            </a:pPr>
            <a:r>
              <a:rPr lang="en-US" sz="1200" b="1" spc="300" kern="0" dirty="0">
                <a:solidFill>
                  <a:srgbClr val="F96167"/>
                </a:solidFill>
                <a:latin typeface="Calibri" pitchFamily="34" charset="0"/>
                <a:ea typeface="Calibri" pitchFamily="34" charset="-122"/>
                <a:cs typeface="Calibri" pitchFamily="34" charset="-120"/>
              </a:rPr>
              <a:t>MARKETING AGENCY</a:t>
            </a:r>
            <a:endParaRPr lang="en-US" sz="1200" dirty="0"/>
          </a:p>
        </p:txBody>
      </p:sp>
      <p:sp>
        <p:nvSpPr>
          <p:cNvPr id="23" name="Text 21"/>
          <p:cNvSpPr/>
          <p:nvPr/>
        </p:nvSpPr>
        <p:spPr>
          <a:xfrm>
            <a:off x="8412480" y="2834640"/>
            <a:ext cx="3291840" cy="548640"/>
          </a:xfrm>
          <a:prstGeom prst="rect">
            <a:avLst/>
          </a:prstGeom>
          <a:noFill/>
          <a:ln/>
        </p:spPr>
        <p:txBody>
          <a:bodyPr wrap="square" lIns="0" tIns="0" rIns="0" bIns="0" rtlCol="0" anchor="ctr"/>
          <a:lstStyle/>
          <a:p>
            <a:pPr indent="0" marL="0">
              <a:buNone/>
            </a:pPr>
            <a:r>
              <a:rPr lang="en-US" sz="2200" b="1" dirty="0">
                <a:solidFill>
                  <a:srgbClr val="1A1F3A"/>
                </a:solidFill>
                <a:latin typeface="Georgia" pitchFamily="34" charset="0"/>
                <a:ea typeface="Georgia" pitchFamily="34" charset="-122"/>
                <a:cs typeface="Georgia" pitchFamily="34" charset="-120"/>
              </a:rPr>
              <a:t>Steer the ship.</a:t>
            </a:r>
            <a:endParaRPr lang="en-US" sz="2200" dirty="0"/>
          </a:p>
        </p:txBody>
      </p:sp>
      <p:sp>
        <p:nvSpPr>
          <p:cNvPr id="24" name="Text 22"/>
          <p:cNvSpPr/>
          <p:nvPr/>
        </p:nvSpPr>
        <p:spPr>
          <a:xfrm>
            <a:off x="8412480" y="3566160"/>
            <a:ext cx="3291840" cy="2377440"/>
          </a:xfrm>
          <a:prstGeom prst="rect">
            <a:avLst/>
          </a:prstGeom>
          <a:noFill/>
          <a:ln/>
        </p:spPr>
        <p:txBody>
          <a:bodyPr wrap="square" lIns="0" tIns="0" rIns="0" bIns="0" rtlCol="0" anchor="ctr"/>
          <a:lstStyle/>
          <a:p>
            <a:pPr indent="0" marL="0">
              <a:buNone/>
            </a:pPr>
            <a:r>
              <a:rPr lang="en-US" sz="1300" dirty="0">
                <a:solidFill>
                  <a:srgbClr val="6B6F8C"/>
                </a:solidFill>
                <a:latin typeface="Calibri" pitchFamily="34" charset="0"/>
                <a:ea typeface="Calibri" pitchFamily="34" charset="-122"/>
                <a:cs typeface="Calibri" pitchFamily="34" charset="-120"/>
              </a:rPr>
              <a:t>Coordinate scheduling, review daily reports in BrandForce, adjust scripts and zones based on what's actually working.</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03 · PROMOTER FIELD GUIDE</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6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Soi Nimman — your turf.</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Tourist density, expat regulars, bilingual merchants. Perfect storm for crypto onboarding.</a:t>
            </a:r>
            <a:endParaRPr lang="en-US" sz="1400" dirty="0"/>
          </a:p>
        </p:txBody>
      </p:sp>
      <p:sp>
        <p:nvSpPr>
          <p:cNvPr id="10" name="Shape 8"/>
          <p:cNvSpPr/>
          <p:nvPr/>
        </p:nvSpPr>
        <p:spPr>
          <a:xfrm>
            <a:off x="457200" y="1920240"/>
            <a:ext cx="5486400" cy="4297680"/>
          </a:xfrm>
          <a:prstGeom prst="roundRect">
            <a:avLst>
              <a:gd name="adj" fmla="val 3191"/>
            </a:avLst>
          </a:prstGeom>
          <a:solidFill>
            <a:srgbClr val="FFFFFF"/>
          </a:solidFill>
          <a:ln w="12700">
            <a:solidFill>
              <a:srgbClr val="E8E4DC"/>
            </a:solidFill>
            <a:prstDash val="solid"/>
          </a:ln>
        </p:spPr>
      </p:sp>
      <p:sp>
        <p:nvSpPr>
          <p:cNvPr id="11" name="Text 9"/>
          <p:cNvSpPr/>
          <p:nvPr/>
        </p:nvSpPr>
        <p:spPr>
          <a:xfrm>
            <a:off x="731520" y="2103120"/>
            <a:ext cx="5029200" cy="365760"/>
          </a:xfrm>
          <a:prstGeom prst="rect">
            <a:avLst/>
          </a:prstGeom>
          <a:noFill/>
          <a:ln/>
        </p:spPr>
        <p:txBody>
          <a:bodyPr wrap="square" lIns="0" tIns="0" rIns="0" bIns="0" rtlCol="0" anchor="ctr"/>
          <a:lstStyle/>
          <a:p>
            <a:pPr indent="0" marL="0">
              <a:buNone/>
            </a:pPr>
            <a:r>
              <a:rPr lang="en-US" sz="1200" b="1" spc="300" kern="0" dirty="0">
                <a:solidFill>
                  <a:srgbClr val="F96167"/>
                </a:solidFill>
                <a:latin typeface="Calibri" pitchFamily="34" charset="0"/>
                <a:ea typeface="Calibri" pitchFamily="34" charset="-122"/>
                <a:cs typeface="Calibri" pitchFamily="34" charset="-120"/>
              </a:rPr>
              <a:t>DAILY SHIFT</a:t>
            </a:r>
            <a:endParaRPr lang="en-US" sz="1200" dirty="0"/>
          </a:p>
        </p:txBody>
      </p:sp>
      <p:sp>
        <p:nvSpPr>
          <p:cNvPr id="12" name="Text 10"/>
          <p:cNvSpPr/>
          <p:nvPr/>
        </p:nvSpPr>
        <p:spPr>
          <a:xfrm>
            <a:off x="731520" y="2606040"/>
            <a:ext cx="1645920" cy="365760"/>
          </a:xfrm>
          <a:prstGeom prst="rect">
            <a:avLst/>
          </a:prstGeom>
          <a:noFill/>
          <a:ln/>
        </p:spPr>
        <p:txBody>
          <a:bodyPr wrap="square" lIns="0" tIns="0" rIns="0" bIns="0" rtlCol="0" anchor="ctr"/>
          <a:lstStyle/>
          <a:p>
            <a:pPr indent="0" marL="0">
              <a:buNone/>
            </a:pPr>
            <a:r>
              <a:rPr lang="en-US" sz="1300" b="1" dirty="0">
                <a:solidFill>
                  <a:srgbClr val="2F3C7E"/>
                </a:solidFill>
                <a:latin typeface="Calibri" pitchFamily="34" charset="0"/>
                <a:ea typeface="Calibri" pitchFamily="34" charset="-122"/>
                <a:cs typeface="Calibri" pitchFamily="34" charset="-120"/>
              </a:rPr>
              <a:t>10:00 – 12:00</a:t>
            </a:r>
            <a:endParaRPr lang="en-US" sz="1300" dirty="0"/>
          </a:p>
        </p:txBody>
      </p:sp>
      <p:sp>
        <p:nvSpPr>
          <p:cNvPr id="13" name="Text 11"/>
          <p:cNvSpPr/>
          <p:nvPr/>
        </p:nvSpPr>
        <p:spPr>
          <a:xfrm>
            <a:off x="2468880" y="2606040"/>
            <a:ext cx="3291840" cy="64008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Merchant warm-up — quiet hour, café owners free to talk</a:t>
            </a:r>
            <a:endParaRPr lang="en-US" sz="1200" dirty="0"/>
          </a:p>
        </p:txBody>
      </p:sp>
      <p:sp>
        <p:nvSpPr>
          <p:cNvPr id="14" name="Text 12"/>
          <p:cNvSpPr/>
          <p:nvPr/>
        </p:nvSpPr>
        <p:spPr>
          <a:xfrm>
            <a:off x="731520" y="3383280"/>
            <a:ext cx="1645920" cy="365760"/>
          </a:xfrm>
          <a:prstGeom prst="rect">
            <a:avLst/>
          </a:prstGeom>
          <a:noFill/>
          <a:ln/>
        </p:spPr>
        <p:txBody>
          <a:bodyPr wrap="square" lIns="0" tIns="0" rIns="0" bIns="0" rtlCol="0" anchor="ctr"/>
          <a:lstStyle/>
          <a:p>
            <a:pPr indent="0" marL="0">
              <a:buNone/>
            </a:pPr>
            <a:r>
              <a:rPr lang="en-US" sz="1300" b="1" dirty="0">
                <a:solidFill>
                  <a:srgbClr val="2F3C7E"/>
                </a:solidFill>
                <a:latin typeface="Calibri" pitchFamily="34" charset="0"/>
                <a:ea typeface="Calibri" pitchFamily="34" charset="-122"/>
                <a:cs typeface="Calibri" pitchFamily="34" charset="-120"/>
              </a:rPr>
              <a:t>12:00 – 14:00</a:t>
            </a:r>
            <a:endParaRPr lang="en-US" sz="1300" dirty="0"/>
          </a:p>
        </p:txBody>
      </p:sp>
      <p:sp>
        <p:nvSpPr>
          <p:cNvPr id="15" name="Text 13"/>
          <p:cNvSpPr/>
          <p:nvPr/>
        </p:nvSpPr>
        <p:spPr>
          <a:xfrm>
            <a:off x="2468880" y="3383280"/>
            <a:ext cx="3291840" cy="64008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Lunch foot traffic — pedestrian onboardings</a:t>
            </a:r>
            <a:endParaRPr lang="en-US" sz="1200" dirty="0"/>
          </a:p>
        </p:txBody>
      </p:sp>
      <p:sp>
        <p:nvSpPr>
          <p:cNvPr id="16" name="Text 14"/>
          <p:cNvSpPr/>
          <p:nvPr/>
        </p:nvSpPr>
        <p:spPr>
          <a:xfrm>
            <a:off x="731520" y="4160520"/>
            <a:ext cx="1645920" cy="365760"/>
          </a:xfrm>
          <a:prstGeom prst="rect">
            <a:avLst/>
          </a:prstGeom>
          <a:noFill/>
          <a:ln/>
        </p:spPr>
        <p:txBody>
          <a:bodyPr wrap="square" lIns="0" tIns="0" rIns="0" bIns="0" rtlCol="0" anchor="ctr"/>
          <a:lstStyle/>
          <a:p>
            <a:pPr indent="0" marL="0">
              <a:buNone/>
            </a:pPr>
            <a:r>
              <a:rPr lang="en-US" sz="1300" b="1" dirty="0">
                <a:solidFill>
                  <a:srgbClr val="2F3C7E"/>
                </a:solidFill>
                <a:latin typeface="Calibri" pitchFamily="34" charset="0"/>
                <a:ea typeface="Calibri" pitchFamily="34" charset="-122"/>
                <a:cs typeface="Calibri" pitchFamily="34" charset="-120"/>
              </a:rPr>
              <a:t>16:00 – 19:00</a:t>
            </a:r>
            <a:endParaRPr lang="en-US" sz="1300" dirty="0"/>
          </a:p>
        </p:txBody>
      </p:sp>
      <p:sp>
        <p:nvSpPr>
          <p:cNvPr id="17" name="Text 15"/>
          <p:cNvSpPr/>
          <p:nvPr/>
        </p:nvSpPr>
        <p:spPr>
          <a:xfrm>
            <a:off x="2468880" y="4160520"/>
            <a:ext cx="3291840" cy="64008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Golden hour — content capture + merchant returns</a:t>
            </a:r>
            <a:endParaRPr lang="en-US" sz="1200" dirty="0"/>
          </a:p>
        </p:txBody>
      </p:sp>
      <p:sp>
        <p:nvSpPr>
          <p:cNvPr id="18" name="Text 16"/>
          <p:cNvSpPr/>
          <p:nvPr/>
        </p:nvSpPr>
        <p:spPr>
          <a:xfrm>
            <a:off x="731520" y="4937760"/>
            <a:ext cx="1645920" cy="365760"/>
          </a:xfrm>
          <a:prstGeom prst="rect">
            <a:avLst/>
          </a:prstGeom>
          <a:noFill/>
          <a:ln/>
        </p:spPr>
        <p:txBody>
          <a:bodyPr wrap="square" lIns="0" tIns="0" rIns="0" bIns="0" rtlCol="0" anchor="ctr"/>
          <a:lstStyle/>
          <a:p>
            <a:pPr indent="0" marL="0">
              <a:buNone/>
            </a:pPr>
            <a:r>
              <a:rPr lang="en-US" sz="1300" b="1" dirty="0">
                <a:solidFill>
                  <a:srgbClr val="2F3C7E"/>
                </a:solidFill>
                <a:latin typeface="Calibri" pitchFamily="34" charset="0"/>
                <a:ea typeface="Calibri" pitchFamily="34" charset="-122"/>
                <a:cs typeface="Calibri" pitchFamily="34" charset="-120"/>
              </a:rPr>
              <a:t>19:00 – 22:00</a:t>
            </a:r>
            <a:endParaRPr lang="en-US" sz="1300" dirty="0"/>
          </a:p>
        </p:txBody>
      </p:sp>
      <p:sp>
        <p:nvSpPr>
          <p:cNvPr id="19" name="Text 17"/>
          <p:cNvSpPr/>
          <p:nvPr/>
        </p:nvSpPr>
        <p:spPr>
          <a:xfrm>
            <a:off x="2468880" y="4937760"/>
            <a:ext cx="3291840" cy="640080"/>
          </a:xfrm>
          <a:prstGeom prst="rect">
            <a:avLst/>
          </a:prstGeom>
          <a:noFill/>
          <a:ln/>
        </p:spPr>
        <p:txBody>
          <a:bodyPr wrap="square" lIns="0" tIns="0" rIns="0" bIns="0" rtlCol="0" anchor="ctr"/>
          <a:lstStyle/>
          <a:p>
            <a:pPr indent="0" marL="0">
              <a:buNone/>
            </a:pPr>
            <a:r>
              <a:rPr lang="en-US" sz="1200" dirty="0">
                <a:solidFill>
                  <a:srgbClr val="6B6F8C"/>
                </a:solidFill>
                <a:latin typeface="Calibri" pitchFamily="34" charset="0"/>
                <a:ea typeface="Calibri" pitchFamily="34" charset="-122"/>
                <a:cs typeface="Calibri" pitchFamily="34" charset="-120"/>
              </a:rPr>
              <a:t>Night market — high-volume pedestrian + late merchants</a:t>
            </a:r>
            <a:endParaRPr lang="en-US" sz="1200" dirty="0"/>
          </a:p>
        </p:txBody>
      </p:sp>
      <p:sp>
        <p:nvSpPr>
          <p:cNvPr id="20" name="Shape 18"/>
          <p:cNvSpPr/>
          <p:nvPr/>
        </p:nvSpPr>
        <p:spPr>
          <a:xfrm>
            <a:off x="6217920" y="1920240"/>
            <a:ext cx="5486400" cy="4297680"/>
          </a:xfrm>
          <a:prstGeom prst="roundRect">
            <a:avLst>
              <a:gd name="adj" fmla="val 3191"/>
            </a:avLst>
          </a:prstGeom>
          <a:solidFill>
            <a:srgbClr val="2F3C7E"/>
          </a:solidFill>
          <a:ln w="12700">
            <a:solidFill>
              <a:srgbClr val="2F3C7E"/>
            </a:solidFill>
            <a:prstDash val="solid"/>
          </a:ln>
        </p:spPr>
      </p:sp>
      <p:sp>
        <p:nvSpPr>
          <p:cNvPr id="21" name="Text 19"/>
          <p:cNvSpPr/>
          <p:nvPr/>
        </p:nvSpPr>
        <p:spPr>
          <a:xfrm>
            <a:off x="6400800" y="2103120"/>
            <a:ext cx="5029200" cy="365760"/>
          </a:xfrm>
          <a:prstGeom prst="rect">
            <a:avLst/>
          </a:prstGeom>
          <a:noFill/>
          <a:ln/>
        </p:spPr>
        <p:txBody>
          <a:bodyPr wrap="square" lIns="0" tIns="0" rIns="0" bIns="0" rtlCol="0" anchor="ctr"/>
          <a:lstStyle/>
          <a:p>
            <a:pPr indent="0" marL="0">
              <a:buNone/>
            </a:pPr>
            <a:r>
              <a:rPr lang="en-US" sz="1200" b="1" spc="300" kern="0" dirty="0">
                <a:solidFill>
                  <a:srgbClr val="F9E795"/>
                </a:solidFill>
                <a:latin typeface="Calibri" pitchFamily="34" charset="0"/>
                <a:ea typeface="Calibri" pitchFamily="34" charset="-122"/>
                <a:cs typeface="Calibri" pitchFamily="34" charset="-120"/>
              </a:rPr>
              <a:t>WALK IN PAIRS</a:t>
            </a:r>
            <a:endParaRPr lang="en-US" sz="1200" dirty="0"/>
          </a:p>
        </p:txBody>
      </p:sp>
      <p:sp>
        <p:nvSpPr>
          <p:cNvPr id="22" name="Text 20"/>
          <p:cNvSpPr/>
          <p:nvPr/>
        </p:nvSpPr>
        <p:spPr>
          <a:xfrm>
            <a:off x="6400800" y="2468880"/>
            <a:ext cx="5029200" cy="457200"/>
          </a:xfrm>
          <a:prstGeom prst="rect">
            <a:avLst/>
          </a:prstGeom>
          <a:noFill/>
          <a:ln/>
        </p:spPr>
        <p:txBody>
          <a:bodyPr wrap="square" lIns="0" tIns="0" rIns="0" bIns="0"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2 promoters · 1 conversation</a:t>
            </a:r>
            <a:endParaRPr lang="en-US" sz="2200" dirty="0"/>
          </a:p>
        </p:txBody>
      </p:sp>
      <p:sp>
        <p:nvSpPr>
          <p:cNvPr id="23" name="Text 21"/>
          <p:cNvSpPr/>
          <p:nvPr/>
        </p:nvSpPr>
        <p:spPr>
          <a:xfrm>
            <a:off x="6400800" y="3200400"/>
            <a:ext cx="1371600" cy="365760"/>
          </a:xfrm>
          <a:prstGeom prst="rect">
            <a:avLst/>
          </a:prstGeom>
          <a:noFill/>
          <a:ln/>
        </p:spPr>
        <p:txBody>
          <a:bodyPr wrap="square" lIns="0" tIns="0" rIns="0" bIns="0" rtlCol="0" anchor="ctr"/>
          <a:lstStyle/>
          <a:p>
            <a:pPr indent="0" marL="0">
              <a:buNone/>
            </a:pPr>
            <a:r>
              <a:rPr lang="en-US" sz="1600" b="1" dirty="0">
                <a:solidFill>
                  <a:srgbClr val="F96167"/>
                </a:solidFill>
                <a:latin typeface="Georgia" pitchFamily="34" charset="0"/>
                <a:ea typeface="Georgia" pitchFamily="34" charset="-122"/>
                <a:cs typeface="Georgia" pitchFamily="34" charset="-120"/>
              </a:rPr>
              <a:t>Closer</a:t>
            </a:r>
            <a:endParaRPr lang="en-US" sz="1600" dirty="0"/>
          </a:p>
        </p:txBody>
      </p:sp>
      <p:sp>
        <p:nvSpPr>
          <p:cNvPr id="24" name="Text 22"/>
          <p:cNvSpPr/>
          <p:nvPr/>
        </p:nvSpPr>
        <p:spPr>
          <a:xfrm>
            <a:off x="6400800" y="3566160"/>
            <a:ext cx="5029200" cy="640080"/>
          </a:xfrm>
          <a:prstGeom prst="rect">
            <a:avLst/>
          </a:prstGeom>
          <a:noFill/>
          <a:ln/>
        </p:spPr>
        <p:txBody>
          <a:bodyPr wrap="square" lIns="0" tIns="0" rIns="0" bIns="0" rtlCol="0" anchor="ctr"/>
          <a:lstStyle/>
          <a:p>
            <a:pPr indent="0" marL="0">
              <a:buNone/>
            </a:pPr>
            <a:r>
              <a:rPr lang="en-US" sz="1200" dirty="0">
                <a:solidFill>
                  <a:srgbClr val="FFFFFF"/>
                </a:solidFill>
                <a:latin typeface="Calibri" pitchFamily="34" charset="0"/>
                <a:ea typeface="Calibri" pitchFamily="34" charset="-122"/>
                <a:cs typeface="Calibri" pitchFamily="34" charset="-120"/>
              </a:rPr>
              <a:t>Leads the conversation. Holds the card. Opens the wallet demo.</a:t>
            </a:r>
            <a:endParaRPr lang="en-US" sz="1200" dirty="0"/>
          </a:p>
        </p:txBody>
      </p:sp>
      <p:sp>
        <p:nvSpPr>
          <p:cNvPr id="25" name="Text 23"/>
          <p:cNvSpPr/>
          <p:nvPr/>
        </p:nvSpPr>
        <p:spPr>
          <a:xfrm>
            <a:off x="6400800" y="4297680"/>
            <a:ext cx="1371600" cy="365760"/>
          </a:xfrm>
          <a:prstGeom prst="rect">
            <a:avLst/>
          </a:prstGeom>
          <a:noFill/>
          <a:ln/>
        </p:spPr>
        <p:txBody>
          <a:bodyPr wrap="square" lIns="0" tIns="0" rIns="0" bIns="0" rtlCol="0" anchor="ctr"/>
          <a:lstStyle/>
          <a:p>
            <a:pPr indent="0" marL="0">
              <a:buNone/>
            </a:pPr>
            <a:r>
              <a:rPr lang="en-US" sz="1600" b="1" dirty="0">
                <a:solidFill>
                  <a:srgbClr val="F96167"/>
                </a:solidFill>
                <a:latin typeface="Georgia" pitchFamily="34" charset="0"/>
                <a:ea typeface="Georgia" pitchFamily="34" charset="-122"/>
                <a:cs typeface="Georgia" pitchFamily="34" charset="-120"/>
              </a:rPr>
              <a:t>Wing</a:t>
            </a:r>
            <a:endParaRPr lang="en-US" sz="1600" dirty="0"/>
          </a:p>
        </p:txBody>
      </p:sp>
      <p:sp>
        <p:nvSpPr>
          <p:cNvPr id="26" name="Text 24"/>
          <p:cNvSpPr/>
          <p:nvPr/>
        </p:nvSpPr>
        <p:spPr>
          <a:xfrm>
            <a:off x="6400800" y="4663440"/>
            <a:ext cx="5029200" cy="640080"/>
          </a:xfrm>
          <a:prstGeom prst="rect">
            <a:avLst/>
          </a:prstGeom>
          <a:noFill/>
          <a:ln/>
        </p:spPr>
        <p:txBody>
          <a:bodyPr wrap="square" lIns="0" tIns="0" rIns="0" bIns="0" rtlCol="0" anchor="ctr"/>
          <a:lstStyle/>
          <a:p>
            <a:pPr indent="0" marL="0">
              <a:buNone/>
            </a:pPr>
            <a:r>
              <a:rPr lang="en-US" sz="1200" dirty="0">
                <a:solidFill>
                  <a:srgbClr val="FFFFFF"/>
                </a:solidFill>
                <a:latin typeface="Calibri" pitchFamily="34" charset="0"/>
                <a:ea typeface="Calibri" pitchFamily="34" charset="-122"/>
                <a:cs typeface="Calibri" pitchFamily="34" charset="-120"/>
              </a:rPr>
              <a:t>Smiles, films the moment for content, logs the lead in BrandForce on phone.</a:t>
            </a:r>
            <a:endParaRPr lang="en-US" sz="1200" dirty="0"/>
          </a:p>
        </p:txBody>
      </p:sp>
      <p:sp>
        <p:nvSpPr>
          <p:cNvPr id="27" name="Shape 25"/>
          <p:cNvSpPr/>
          <p:nvPr/>
        </p:nvSpPr>
        <p:spPr>
          <a:xfrm>
            <a:off x="6400800" y="5440680"/>
            <a:ext cx="5029200" cy="18288"/>
          </a:xfrm>
          <a:prstGeom prst="rect">
            <a:avLst/>
          </a:prstGeom>
          <a:solidFill>
            <a:srgbClr val="F9E795"/>
          </a:solidFill>
          <a:ln/>
        </p:spPr>
      </p:sp>
      <p:sp>
        <p:nvSpPr>
          <p:cNvPr id="28" name="Text 26"/>
          <p:cNvSpPr/>
          <p:nvPr/>
        </p:nvSpPr>
        <p:spPr>
          <a:xfrm>
            <a:off x="6400800" y="5532120"/>
            <a:ext cx="5029200" cy="548640"/>
          </a:xfrm>
          <a:prstGeom prst="rect">
            <a:avLst/>
          </a:prstGeom>
          <a:noFill/>
          <a:ln/>
        </p:spPr>
        <p:txBody>
          <a:bodyPr wrap="square" lIns="0" tIns="0" rIns="0" bIns="0" rtlCol="0" anchor="ctr"/>
          <a:lstStyle/>
          <a:p>
            <a:pPr indent="0" marL="0">
              <a:buNone/>
            </a:pPr>
            <a:r>
              <a:rPr lang="en-US" sz="1100" i="1" dirty="0">
                <a:solidFill>
                  <a:srgbClr val="F9E795"/>
                </a:solidFill>
                <a:latin typeface="Calibri" pitchFamily="34" charset="0"/>
                <a:ea typeface="Calibri" pitchFamily="34" charset="-122"/>
                <a:cs typeface="Calibri" pitchFamily="34" charset="-120"/>
              </a:rPr>
              <a:t>Switch every 30 min — so both sharpen the script AND the content lens.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03 · PROMOTER FIELD GUIDE</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7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Merchants &gt; Pedestrians.</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One merchant onboarded brings 50 customers. Spend your energy where it compounds.</a:t>
            </a:r>
            <a:endParaRPr lang="en-US" sz="1400" dirty="0"/>
          </a:p>
        </p:txBody>
      </p:sp>
      <p:sp>
        <p:nvSpPr>
          <p:cNvPr id="10" name="Shape 8"/>
          <p:cNvSpPr/>
          <p:nvPr/>
        </p:nvSpPr>
        <p:spPr>
          <a:xfrm>
            <a:off x="457200" y="2011680"/>
            <a:ext cx="5943600" cy="4206240"/>
          </a:xfrm>
          <a:prstGeom prst="roundRect">
            <a:avLst>
              <a:gd name="adj" fmla="val 3261"/>
            </a:avLst>
          </a:prstGeom>
          <a:solidFill>
            <a:srgbClr val="FFFFFF"/>
          </a:solidFill>
          <a:ln w="12700">
            <a:solidFill>
              <a:srgbClr val="E8E4DC"/>
            </a:solidFill>
            <a:prstDash val="solid"/>
          </a:ln>
        </p:spPr>
      </p:sp>
      <p:sp>
        <p:nvSpPr>
          <p:cNvPr id="11" name="Text 9"/>
          <p:cNvSpPr/>
          <p:nvPr/>
        </p:nvSpPr>
        <p:spPr>
          <a:xfrm>
            <a:off x="731520" y="2194560"/>
            <a:ext cx="5486400" cy="365760"/>
          </a:xfrm>
          <a:prstGeom prst="rect">
            <a:avLst/>
          </a:prstGeom>
          <a:noFill/>
          <a:ln/>
        </p:spPr>
        <p:txBody>
          <a:bodyPr wrap="square" lIns="0" tIns="0" rIns="0" bIns="0" rtlCol="0" anchor="ctr"/>
          <a:lstStyle/>
          <a:p>
            <a:pPr indent="0" marL="0">
              <a:buNone/>
            </a:pPr>
            <a:r>
              <a:rPr lang="en-US" sz="1200" b="1" spc="300" kern="0" dirty="0">
                <a:solidFill>
                  <a:srgbClr val="F96167"/>
                </a:solidFill>
                <a:latin typeface="Calibri" pitchFamily="34" charset="0"/>
                <a:ea typeface="Calibri" pitchFamily="34" charset="-122"/>
                <a:cs typeface="Calibri" pitchFamily="34" charset="-120"/>
              </a:rPr>
              <a:t>WHERE TO POINT THE PAIR</a:t>
            </a:r>
            <a:endParaRPr lang="en-US" sz="1200" dirty="0"/>
          </a:p>
        </p:txBody>
      </p:sp>
      <p:sp>
        <p:nvSpPr>
          <p:cNvPr id="12" name="Text 10"/>
          <p:cNvSpPr/>
          <p:nvPr/>
        </p:nvSpPr>
        <p:spPr>
          <a:xfrm>
            <a:off x="731520" y="2743200"/>
            <a:ext cx="2011680" cy="365760"/>
          </a:xfrm>
          <a:prstGeom prst="rect">
            <a:avLst/>
          </a:prstGeom>
          <a:noFill/>
          <a:ln/>
        </p:spPr>
        <p:txBody>
          <a:bodyPr wrap="square" lIns="0" tIns="0" rIns="0" bIns="0" rtlCol="0" anchor="ctr"/>
          <a:lstStyle/>
          <a:p>
            <a:pPr indent="0" marL="0">
              <a:buNone/>
            </a:pPr>
            <a:r>
              <a:rPr lang="en-US" sz="1400" b="1" dirty="0">
                <a:solidFill>
                  <a:srgbClr val="1A1F3A"/>
                </a:solidFill>
                <a:latin typeface="Calibri" pitchFamily="34" charset="0"/>
                <a:ea typeface="Calibri" pitchFamily="34" charset="-122"/>
                <a:cs typeface="Calibri" pitchFamily="34" charset="-120"/>
              </a:rPr>
              <a:t>Merchants</a:t>
            </a:r>
            <a:endParaRPr lang="en-US" sz="1400" dirty="0"/>
          </a:p>
        </p:txBody>
      </p:sp>
      <p:sp>
        <p:nvSpPr>
          <p:cNvPr id="13" name="Text 11"/>
          <p:cNvSpPr/>
          <p:nvPr/>
        </p:nvSpPr>
        <p:spPr>
          <a:xfrm>
            <a:off x="731520" y="3108960"/>
            <a:ext cx="2011680" cy="365760"/>
          </a:xfrm>
          <a:prstGeom prst="rect">
            <a:avLst/>
          </a:prstGeom>
          <a:noFill/>
          <a:ln/>
        </p:spPr>
        <p:txBody>
          <a:bodyPr wrap="square" lIns="0" tIns="0" rIns="0" bIns="0" rtlCol="0" anchor="ctr"/>
          <a:lstStyle/>
          <a:p>
            <a:pPr indent="0" marL="0">
              <a:buNone/>
            </a:pPr>
            <a:r>
              <a:rPr lang="en-US" sz="2200" b="1" dirty="0">
                <a:solidFill>
                  <a:srgbClr val="F96167"/>
                </a:solidFill>
                <a:latin typeface="Georgia" pitchFamily="34" charset="0"/>
                <a:ea typeface="Georgia" pitchFamily="34" charset="-122"/>
                <a:cs typeface="Georgia" pitchFamily="34" charset="-120"/>
              </a:rPr>
              <a:t>70%</a:t>
            </a:r>
            <a:endParaRPr lang="en-US" sz="2200" dirty="0"/>
          </a:p>
        </p:txBody>
      </p:sp>
      <p:sp>
        <p:nvSpPr>
          <p:cNvPr id="14" name="Shape 12"/>
          <p:cNvSpPr/>
          <p:nvPr/>
        </p:nvSpPr>
        <p:spPr>
          <a:xfrm>
            <a:off x="2926080" y="2971800"/>
            <a:ext cx="3200400" cy="365760"/>
          </a:xfrm>
          <a:prstGeom prst="rect">
            <a:avLst/>
          </a:prstGeom>
          <a:solidFill>
            <a:srgbClr val="E8E4DC"/>
          </a:solidFill>
          <a:ln/>
        </p:spPr>
      </p:sp>
      <p:sp>
        <p:nvSpPr>
          <p:cNvPr id="15" name="Shape 13"/>
          <p:cNvSpPr/>
          <p:nvPr/>
        </p:nvSpPr>
        <p:spPr>
          <a:xfrm>
            <a:off x="2926080" y="2971800"/>
            <a:ext cx="2240280" cy="365760"/>
          </a:xfrm>
          <a:prstGeom prst="rect">
            <a:avLst/>
          </a:prstGeom>
          <a:solidFill>
            <a:srgbClr val="F96167"/>
          </a:solidFill>
          <a:ln/>
        </p:spPr>
      </p:sp>
      <p:sp>
        <p:nvSpPr>
          <p:cNvPr id="16" name="Text 14"/>
          <p:cNvSpPr/>
          <p:nvPr/>
        </p:nvSpPr>
        <p:spPr>
          <a:xfrm>
            <a:off x="731520" y="3794760"/>
            <a:ext cx="2011680" cy="365760"/>
          </a:xfrm>
          <a:prstGeom prst="rect">
            <a:avLst/>
          </a:prstGeom>
          <a:noFill/>
          <a:ln/>
        </p:spPr>
        <p:txBody>
          <a:bodyPr wrap="square" lIns="0" tIns="0" rIns="0" bIns="0" rtlCol="0" anchor="ctr"/>
          <a:lstStyle/>
          <a:p>
            <a:pPr indent="0" marL="0">
              <a:buNone/>
            </a:pPr>
            <a:r>
              <a:rPr lang="en-US" sz="1400" b="1" dirty="0">
                <a:solidFill>
                  <a:srgbClr val="1A1F3A"/>
                </a:solidFill>
                <a:latin typeface="Calibri" pitchFamily="34" charset="0"/>
                <a:ea typeface="Calibri" pitchFamily="34" charset="-122"/>
                <a:cs typeface="Calibri" pitchFamily="34" charset="-120"/>
              </a:rPr>
              <a:t>Pedestrians</a:t>
            </a:r>
            <a:endParaRPr lang="en-US" sz="1400" dirty="0"/>
          </a:p>
        </p:txBody>
      </p:sp>
      <p:sp>
        <p:nvSpPr>
          <p:cNvPr id="17" name="Text 15"/>
          <p:cNvSpPr/>
          <p:nvPr/>
        </p:nvSpPr>
        <p:spPr>
          <a:xfrm>
            <a:off x="731520" y="4160520"/>
            <a:ext cx="2011680" cy="365760"/>
          </a:xfrm>
          <a:prstGeom prst="rect">
            <a:avLst/>
          </a:prstGeom>
          <a:noFill/>
          <a:ln/>
        </p:spPr>
        <p:txBody>
          <a:bodyPr wrap="square" lIns="0" tIns="0" rIns="0" bIns="0" rtlCol="0" anchor="ctr"/>
          <a:lstStyle/>
          <a:p>
            <a:pPr indent="0" marL="0">
              <a:buNone/>
            </a:pPr>
            <a:r>
              <a:rPr lang="en-US" sz="2200" b="1" dirty="0">
                <a:solidFill>
                  <a:srgbClr val="2F3C7E"/>
                </a:solidFill>
                <a:latin typeface="Georgia" pitchFamily="34" charset="0"/>
                <a:ea typeface="Georgia" pitchFamily="34" charset="-122"/>
                <a:cs typeface="Georgia" pitchFamily="34" charset="-120"/>
              </a:rPr>
              <a:t>20%</a:t>
            </a:r>
            <a:endParaRPr lang="en-US" sz="2200" dirty="0"/>
          </a:p>
        </p:txBody>
      </p:sp>
      <p:sp>
        <p:nvSpPr>
          <p:cNvPr id="18" name="Shape 16"/>
          <p:cNvSpPr/>
          <p:nvPr/>
        </p:nvSpPr>
        <p:spPr>
          <a:xfrm>
            <a:off x="2926080" y="4023360"/>
            <a:ext cx="3200400" cy="365760"/>
          </a:xfrm>
          <a:prstGeom prst="rect">
            <a:avLst/>
          </a:prstGeom>
          <a:solidFill>
            <a:srgbClr val="E8E4DC"/>
          </a:solidFill>
          <a:ln/>
        </p:spPr>
      </p:sp>
      <p:sp>
        <p:nvSpPr>
          <p:cNvPr id="19" name="Shape 17"/>
          <p:cNvSpPr/>
          <p:nvPr/>
        </p:nvSpPr>
        <p:spPr>
          <a:xfrm>
            <a:off x="2926080" y="4023360"/>
            <a:ext cx="640080" cy="365760"/>
          </a:xfrm>
          <a:prstGeom prst="rect">
            <a:avLst/>
          </a:prstGeom>
          <a:solidFill>
            <a:srgbClr val="2F3C7E"/>
          </a:solidFill>
          <a:ln/>
        </p:spPr>
      </p:sp>
      <p:sp>
        <p:nvSpPr>
          <p:cNvPr id="20" name="Text 18"/>
          <p:cNvSpPr/>
          <p:nvPr/>
        </p:nvSpPr>
        <p:spPr>
          <a:xfrm>
            <a:off x="731520" y="4846320"/>
            <a:ext cx="2011680" cy="365760"/>
          </a:xfrm>
          <a:prstGeom prst="rect">
            <a:avLst/>
          </a:prstGeom>
          <a:noFill/>
          <a:ln/>
        </p:spPr>
        <p:txBody>
          <a:bodyPr wrap="square" lIns="0" tIns="0" rIns="0" bIns="0" rtlCol="0" anchor="ctr"/>
          <a:lstStyle/>
          <a:p>
            <a:pPr indent="0" marL="0">
              <a:buNone/>
            </a:pPr>
            <a:r>
              <a:rPr lang="en-US" sz="1400" b="1" dirty="0">
                <a:solidFill>
                  <a:srgbClr val="1A1F3A"/>
                </a:solidFill>
                <a:latin typeface="Calibri" pitchFamily="34" charset="0"/>
                <a:ea typeface="Calibri" pitchFamily="34" charset="-122"/>
                <a:cs typeface="Calibri" pitchFamily="34" charset="-120"/>
              </a:rPr>
              <a:t>Content capture</a:t>
            </a:r>
            <a:endParaRPr lang="en-US" sz="1400" dirty="0"/>
          </a:p>
        </p:txBody>
      </p:sp>
      <p:sp>
        <p:nvSpPr>
          <p:cNvPr id="21" name="Text 19"/>
          <p:cNvSpPr/>
          <p:nvPr/>
        </p:nvSpPr>
        <p:spPr>
          <a:xfrm>
            <a:off x="731520" y="5212080"/>
            <a:ext cx="2011680" cy="365760"/>
          </a:xfrm>
          <a:prstGeom prst="rect">
            <a:avLst/>
          </a:prstGeom>
          <a:noFill/>
          <a:ln/>
        </p:spPr>
        <p:txBody>
          <a:bodyPr wrap="square" lIns="0" tIns="0" rIns="0" bIns="0" rtlCol="0" anchor="ctr"/>
          <a:lstStyle/>
          <a:p>
            <a:pPr indent="0" marL="0">
              <a:buNone/>
            </a:pPr>
            <a:r>
              <a:rPr lang="en-US" sz="2200" b="1" dirty="0">
                <a:solidFill>
                  <a:srgbClr val="F9E795"/>
                </a:solidFill>
                <a:latin typeface="Georgia" pitchFamily="34" charset="0"/>
                <a:ea typeface="Georgia" pitchFamily="34" charset="-122"/>
                <a:cs typeface="Georgia" pitchFamily="34" charset="-120"/>
              </a:rPr>
              <a:t>10%</a:t>
            </a:r>
            <a:endParaRPr lang="en-US" sz="2200" dirty="0"/>
          </a:p>
        </p:txBody>
      </p:sp>
      <p:sp>
        <p:nvSpPr>
          <p:cNvPr id="22" name="Shape 20"/>
          <p:cNvSpPr/>
          <p:nvPr/>
        </p:nvSpPr>
        <p:spPr>
          <a:xfrm>
            <a:off x="2926080" y="5074920"/>
            <a:ext cx="3200400" cy="365760"/>
          </a:xfrm>
          <a:prstGeom prst="rect">
            <a:avLst/>
          </a:prstGeom>
          <a:solidFill>
            <a:srgbClr val="E8E4DC"/>
          </a:solidFill>
          <a:ln/>
        </p:spPr>
      </p:sp>
      <p:sp>
        <p:nvSpPr>
          <p:cNvPr id="23" name="Shape 21"/>
          <p:cNvSpPr/>
          <p:nvPr/>
        </p:nvSpPr>
        <p:spPr>
          <a:xfrm>
            <a:off x="2926080" y="5074920"/>
            <a:ext cx="320040" cy="365760"/>
          </a:xfrm>
          <a:prstGeom prst="rect">
            <a:avLst/>
          </a:prstGeom>
          <a:solidFill>
            <a:srgbClr val="F9E795"/>
          </a:solidFill>
          <a:ln/>
        </p:spPr>
      </p:sp>
      <p:sp>
        <p:nvSpPr>
          <p:cNvPr id="24" name="Shape 22"/>
          <p:cNvSpPr/>
          <p:nvPr/>
        </p:nvSpPr>
        <p:spPr>
          <a:xfrm>
            <a:off x="6675120" y="2011680"/>
            <a:ext cx="5029200" cy="4206240"/>
          </a:xfrm>
          <a:prstGeom prst="roundRect">
            <a:avLst>
              <a:gd name="adj" fmla="val 3261"/>
            </a:avLst>
          </a:prstGeom>
          <a:solidFill>
            <a:srgbClr val="F96167"/>
          </a:solidFill>
          <a:ln w="12700">
            <a:solidFill>
              <a:srgbClr val="F96167"/>
            </a:solidFill>
            <a:prstDash val="solid"/>
          </a:ln>
        </p:spPr>
      </p:sp>
      <p:sp>
        <p:nvSpPr>
          <p:cNvPr id="25" name="Text 23"/>
          <p:cNvSpPr/>
          <p:nvPr/>
        </p:nvSpPr>
        <p:spPr>
          <a:xfrm>
            <a:off x="6949440" y="2194560"/>
            <a:ext cx="4572000" cy="365760"/>
          </a:xfrm>
          <a:prstGeom prst="rect">
            <a:avLst/>
          </a:prstGeom>
          <a:noFill/>
          <a:ln/>
        </p:spPr>
        <p:txBody>
          <a:bodyPr wrap="square" lIns="0" tIns="0" rIns="0" bIns="0" rtlCol="0" anchor="ctr"/>
          <a:lstStyle/>
          <a:p>
            <a:pPr indent="0" marL="0">
              <a:buNone/>
            </a:pPr>
            <a:r>
              <a:rPr lang="en-US" sz="1200" b="1" spc="300" kern="0" dirty="0">
                <a:solidFill>
                  <a:srgbClr val="F9E795"/>
                </a:solidFill>
                <a:latin typeface="Calibri" pitchFamily="34" charset="0"/>
                <a:ea typeface="Calibri" pitchFamily="34" charset="-122"/>
                <a:cs typeface="Calibri" pitchFamily="34" charset="-120"/>
              </a:rPr>
              <a:t>THE RULE</a:t>
            </a:r>
            <a:endParaRPr lang="en-US" sz="1200" dirty="0"/>
          </a:p>
        </p:txBody>
      </p:sp>
      <p:sp>
        <p:nvSpPr>
          <p:cNvPr id="26" name="Text 24"/>
          <p:cNvSpPr/>
          <p:nvPr/>
        </p:nvSpPr>
        <p:spPr>
          <a:xfrm>
            <a:off x="6949440" y="2606040"/>
            <a:ext cx="4572000" cy="2286000"/>
          </a:xfrm>
          <a:prstGeom prst="rect">
            <a:avLst/>
          </a:prstGeom>
          <a:noFill/>
          <a:ln/>
        </p:spPr>
        <p:txBody>
          <a:bodyPr wrap="square" lIns="0" tIns="0" rIns="0" bIns="0" rtlCol="0" anchor="ctr"/>
          <a:lstStyle/>
          <a:p>
            <a:pPr indent="0" marL="0">
              <a:buNone/>
            </a:pPr>
            <a:r>
              <a:rPr lang="en-US" sz="1400" dirty="0">
                <a:solidFill>
                  <a:srgbClr val="FFFFFF"/>
                </a:solidFill>
                <a:latin typeface="Calibri" pitchFamily="34" charset="0"/>
                <a:ea typeface="Calibri" pitchFamily="34" charset="-122"/>
                <a:cs typeface="Calibri" pitchFamily="34" charset="-120"/>
              </a:rPr>
              <a:t>If a pedestrian wants to chat for 5 min — hand them a card and move on.</a:t>
            </a:r>
            <a:endParaRPr lang="en-US" sz="1400" dirty="0"/>
          </a:p>
          <a:p>
            <a:pPr indent="0" marL="0">
              <a:buNone/>
            </a:pPr>
            <a:endParaRPr lang="en-US" sz="1400" dirty="0"/>
          </a:p>
          <a:p>
            <a:pPr indent="0" marL="0">
              <a:buNone/>
            </a:pPr>
            <a:r>
              <a:rPr lang="en-US" sz="1400" dirty="0">
                <a:solidFill>
                  <a:srgbClr val="FFFFFF"/>
                </a:solidFill>
                <a:latin typeface="Calibri" pitchFamily="34" charset="0"/>
                <a:ea typeface="Calibri" pitchFamily="34" charset="-122"/>
                <a:cs typeface="Calibri" pitchFamily="34" charset="-120"/>
              </a:rPr>
              <a:t>If a merchant gives you 5 min — sit down, demo the wallet, ask for the close.</a:t>
            </a:r>
            <a:endParaRPr lang="en-US" sz="1400" dirty="0"/>
          </a:p>
        </p:txBody>
      </p:sp>
      <p:sp>
        <p:nvSpPr>
          <p:cNvPr id="27" name="Text 25"/>
          <p:cNvSpPr/>
          <p:nvPr/>
        </p:nvSpPr>
        <p:spPr>
          <a:xfrm>
            <a:off x="6949440" y="5029200"/>
            <a:ext cx="1371600" cy="914400"/>
          </a:xfrm>
          <a:prstGeom prst="rect">
            <a:avLst/>
          </a:prstGeom>
          <a:noFill/>
          <a:ln/>
        </p:spPr>
        <p:txBody>
          <a:bodyPr wrap="square" lIns="0" tIns="0" rIns="0" bIns="0" rtlCol="0" anchor="ctr"/>
          <a:lstStyle/>
          <a:p>
            <a:pPr indent="0" marL="0">
              <a:buNone/>
            </a:pPr>
            <a:r>
              <a:rPr lang="en-US" sz="6400" b="1" dirty="0">
                <a:solidFill>
                  <a:srgbClr val="FFFFFF"/>
                </a:solidFill>
                <a:latin typeface="Georgia" pitchFamily="34" charset="0"/>
                <a:ea typeface="Georgia" pitchFamily="34" charset="-122"/>
                <a:cs typeface="Georgia" pitchFamily="34" charset="-120"/>
              </a:rPr>
              <a:t>40</a:t>
            </a:r>
            <a:endParaRPr lang="en-US" sz="6400" dirty="0"/>
          </a:p>
        </p:txBody>
      </p:sp>
      <p:sp>
        <p:nvSpPr>
          <p:cNvPr id="28" name="Text 26"/>
          <p:cNvSpPr/>
          <p:nvPr/>
        </p:nvSpPr>
        <p:spPr>
          <a:xfrm>
            <a:off x="8412480" y="5212080"/>
            <a:ext cx="3108960" cy="731520"/>
          </a:xfrm>
          <a:prstGeom prst="rect">
            <a:avLst/>
          </a:prstGeom>
          <a:noFill/>
          <a:ln/>
        </p:spPr>
        <p:txBody>
          <a:bodyPr wrap="square" lIns="0" tIns="0" rIns="0" bIns="0" rtlCol="0" anchor="ctr"/>
          <a:lstStyle/>
          <a:p>
            <a:pPr indent="0" marL="0">
              <a:buNone/>
            </a:pPr>
            <a:r>
              <a:rPr lang="en-US" sz="1200" i="1" dirty="0">
                <a:solidFill>
                  <a:srgbClr val="F9E795"/>
                </a:solidFill>
                <a:latin typeface="Calibri" pitchFamily="34" charset="0"/>
                <a:ea typeface="Calibri" pitchFamily="34" charset="-122"/>
                <a:cs typeface="Calibri" pitchFamily="34" charset="-120"/>
              </a:rPr>
              <a:t>Cards in pocket per pair, per shift</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03 · PROMOTER FIELD GUIDE</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8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600" b="1" dirty="0">
                <a:solidFill>
                  <a:srgbClr val="1A1F3A"/>
                </a:solidFill>
                <a:latin typeface="Georgia" pitchFamily="34" charset="0"/>
                <a:ea typeface="Georgia" pitchFamily="34" charset="-122"/>
                <a:cs typeface="Georgia" pitchFamily="34" charset="-120"/>
              </a:rPr>
              <a:t>Merchant script — the opener.</a:t>
            </a:r>
            <a:endParaRPr lang="en-US" sz="36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30 seconds to earn the next 5 minutes.</a:t>
            </a:r>
            <a:endParaRPr lang="en-US" sz="1400" dirty="0"/>
          </a:p>
        </p:txBody>
      </p:sp>
      <p:sp>
        <p:nvSpPr>
          <p:cNvPr id="10" name="Shape 8"/>
          <p:cNvSpPr/>
          <p:nvPr/>
        </p:nvSpPr>
        <p:spPr>
          <a:xfrm>
            <a:off x="457200" y="2011680"/>
            <a:ext cx="11247120" cy="914400"/>
          </a:xfrm>
          <a:prstGeom prst="roundRect">
            <a:avLst>
              <a:gd name="adj" fmla="val 10000"/>
            </a:avLst>
          </a:prstGeom>
          <a:solidFill>
            <a:srgbClr val="FFFFFF"/>
          </a:solidFill>
          <a:ln w="12700">
            <a:solidFill>
              <a:srgbClr val="E8E4DC"/>
            </a:solidFill>
            <a:prstDash val="solid"/>
          </a:ln>
        </p:spPr>
      </p:sp>
      <p:sp>
        <p:nvSpPr>
          <p:cNvPr id="11" name="Shape 9"/>
          <p:cNvSpPr/>
          <p:nvPr/>
        </p:nvSpPr>
        <p:spPr>
          <a:xfrm>
            <a:off x="457200" y="2011680"/>
            <a:ext cx="137160" cy="914400"/>
          </a:xfrm>
          <a:prstGeom prst="rect">
            <a:avLst/>
          </a:prstGeom>
          <a:solidFill>
            <a:srgbClr val="F96167"/>
          </a:solidFill>
          <a:ln/>
        </p:spPr>
      </p:sp>
      <p:sp>
        <p:nvSpPr>
          <p:cNvPr id="12" name="Text 10"/>
          <p:cNvSpPr/>
          <p:nvPr/>
        </p:nvSpPr>
        <p:spPr>
          <a:xfrm>
            <a:off x="777240" y="2103120"/>
            <a:ext cx="2286000" cy="320040"/>
          </a:xfrm>
          <a:prstGeom prst="rect">
            <a:avLst/>
          </a:prstGeom>
          <a:noFill/>
          <a:ln/>
        </p:spPr>
        <p:txBody>
          <a:bodyPr wrap="square" lIns="0" tIns="0" rIns="0" bIns="0" rtlCol="0" anchor="ctr"/>
          <a:lstStyle/>
          <a:p>
            <a:pPr indent="0" marL="0">
              <a:buNone/>
            </a:pPr>
            <a:r>
              <a:rPr lang="en-US" sz="1100" b="1" spc="200" kern="0" dirty="0">
                <a:solidFill>
                  <a:srgbClr val="F96167"/>
                </a:solidFill>
                <a:latin typeface="Calibri" pitchFamily="34" charset="0"/>
                <a:ea typeface="Calibri" pitchFamily="34" charset="-122"/>
                <a:cs typeface="Calibri" pitchFamily="34" charset="-120"/>
              </a:rPr>
              <a:t>STEP 1 · WALK-IN</a:t>
            </a:r>
            <a:endParaRPr lang="en-US" sz="1100" dirty="0"/>
          </a:p>
        </p:txBody>
      </p:sp>
      <p:sp>
        <p:nvSpPr>
          <p:cNvPr id="13" name="Text 11"/>
          <p:cNvSpPr/>
          <p:nvPr/>
        </p:nvSpPr>
        <p:spPr>
          <a:xfrm>
            <a:off x="777240" y="2468880"/>
            <a:ext cx="2286000" cy="365760"/>
          </a:xfrm>
          <a:prstGeom prst="rect">
            <a:avLst/>
          </a:prstGeom>
          <a:noFill/>
          <a:ln/>
        </p:spPr>
        <p:txBody>
          <a:bodyPr wrap="square" lIns="0" tIns="0" rIns="0" bIns="0" rtlCol="0" anchor="ctr"/>
          <a:lstStyle/>
          <a:p>
            <a:pPr indent="0" marL="0">
              <a:buNone/>
            </a:pPr>
            <a:r>
              <a:rPr lang="en-US" sz="1100" i="1" dirty="0">
                <a:solidFill>
                  <a:srgbClr val="6B6F8C"/>
                </a:solidFill>
                <a:latin typeface="Calibri" pitchFamily="34" charset="0"/>
                <a:ea typeface="Calibri" pitchFamily="34" charset="-122"/>
                <a:cs typeface="Calibri" pitchFamily="34" charset="-120"/>
              </a:rPr>
              <a:t>What you say</a:t>
            </a:r>
            <a:endParaRPr lang="en-US" sz="1100" dirty="0"/>
          </a:p>
        </p:txBody>
      </p:sp>
      <p:sp>
        <p:nvSpPr>
          <p:cNvPr id="14" name="Text 12"/>
          <p:cNvSpPr/>
          <p:nvPr/>
        </p:nvSpPr>
        <p:spPr>
          <a:xfrm>
            <a:off x="3200400" y="2103120"/>
            <a:ext cx="8321040" cy="777240"/>
          </a:xfrm>
          <a:prstGeom prst="rect">
            <a:avLst/>
          </a:prstGeom>
          <a:noFill/>
          <a:ln/>
        </p:spPr>
        <p:txBody>
          <a:bodyPr wrap="square" lIns="0" tIns="0" rIns="0" bIns="0" rtlCol="0" anchor="ctr"/>
          <a:lstStyle/>
          <a:p>
            <a:pPr indent="0" marL="0">
              <a:buNone/>
            </a:pPr>
            <a:r>
              <a:rPr lang="en-US" sz="1400" dirty="0">
                <a:solidFill>
                  <a:srgbClr val="1A1F3A"/>
                </a:solidFill>
                <a:latin typeface="Georgia" pitchFamily="34" charset="0"/>
                <a:ea typeface="Georgia" pitchFamily="34" charset="-122"/>
                <a:cs typeface="Georgia" pitchFamily="34" charset="-120"/>
              </a:rPr>
              <a:t>“Sawasdee krub/ka — quick question. Have you ever had a tourist try to pay you in Bitcoin?”</a:t>
            </a:r>
            <a:endParaRPr lang="en-US" sz="1400" dirty="0"/>
          </a:p>
        </p:txBody>
      </p:sp>
      <p:sp>
        <p:nvSpPr>
          <p:cNvPr id="15" name="Shape 13"/>
          <p:cNvSpPr/>
          <p:nvPr/>
        </p:nvSpPr>
        <p:spPr>
          <a:xfrm>
            <a:off x="457200" y="3063240"/>
            <a:ext cx="11247120" cy="914400"/>
          </a:xfrm>
          <a:prstGeom prst="roundRect">
            <a:avLst>
              <a:gd name="adj" fmla="val 10000"/>
            </a:avLst>
          </a:prstGeom>
          <a:solidFill>
            <a:srgbClr val="FFFFFF"/>
          </a:solidFill>
          <a:ln w="12700">
            <a:solidFill>
              <a:srgbClr val="E8E4DC"/>
            </a:solidFill>
            <a:prstDash val="solid"/>
          </a:ln>
        </p:spPr>
      </p:sp>
      <p:sp>
        <p:nvSpPr>
          <p:cNvPr id="16" name="Shape 14"/>
          <p:cNvSpPr/>
          <p:nvPr/>
        </p:nvSpPr>
        <p:spPr>
          <a:xfrm>
            <a:off x="457200" y="3063240"/>
            <a:ext cx="137160" cy="914400"/>
          </a:xfrm>
          <a:prstGeom prst="rect">
            <a:avLst/>
          </a:prstGeom>
          <a:solidFill>
            <a:srgbClr val="F96167"/>
          </a:solidFill>
          <a:ln/>
        </p:spPr>
      </p:sp>
      <p:sp>
        <p:nvSpPr>
          <p:cNvPr id="17" name="Text 15"/>
          <p:cNvSpPr/>
          <p:nvPr/>
        </p:nvSpPr>
        <p:spPr>
          <a:xfrm>
            <a:off x="777240" y="3154680"/>
            <a:ext cx="2286000" cy="320040"/>
          </a:xfrm>
          <a:prstGeom prst="rect">
            <a:avLst/>
          </a:prstGeom>
          <a:noFill/>
          <a:ln/>
        </p:spPr>
        <p:txBody>
          <a:bodyPr wrap="square" lIns="0" tIns="0" rIns="0" bIns="0" rtlCol="0" anchor="ctr"/>
          <a:lstStyle/>
          <a:p>
            <a:pPr indent="0" marL="0">
              <a:buNone/>
            </a:pPr>
            <a:r>
              <a:rPr lang="en-US" sz="1100" b="1" spc="200" kern="0" dirty="0">
                <a:solidFill>
                  <a:srgbClr val="F96167"/>
                </a:solidFill>
                <a:latin typeface="Calibri" pitchFamily="34" charset="0"/>
                <a:ea typeface="Calibri" pitchFamily="34" charset="-122"/>
                <a:cs typeface="Calibri" pitchFamily="34" charset="-120"/>
              </a:rPr>
              <a:t>STEP 2 · LISTEN</a:t>
            </a:r>
            <a:endParaRPr lang="en-US" sz="1100" dirty="0"/>
          </a:p>
        </p:txBody>
      </p:sp>
      <p:sp>
        <p:nvSpPr>
          <p:cNvPr id="18" name="Text 16"/>
          <p:cNvSpPr/>
          <p:nvPr/>
        </p:nvSpPr>
        <p:spPr>
          <a:xfrm>
            <a:off x="777240" y="3520440"/>
            <a:ext cx="2286000" cy="365760"/>
          </a:xfrm>
          <a:prstGeom prst="rect">
            <a:avLst/>
          </a:prstGeom>
          <a:noFill/>
          <a:ln/>
        </p:spPr>
        <p:txBody>
          <a:bodyPr wrap="square" lIns="0" tIns="0" rIns="0" bIns="0" rtlCol="0" anchor="ctr"/>
          <a:lstStyle/>
          <a:p>
            <a:pPr indent="0" marL="0">
              <a:buNone/>
            </a:pPr>
            <a:r>
              <a:rPr lang="en-US" sz="1100" i="1" dirty="0">
                <a:solidFill>
                  <a:srgbClr val="6B6F8C"/>
                </a:solidFill>
                <a:latin typeface="Calibri" pitchFamily="34" charset="0"/>
                <a:ea typeface="Calibri" pitchFamily="34" charset="-122"/>
                <a:cs typeface="Calibri" pitchFamily="34" charset="-120"/>
              </a:rPr>
              <a:t>What they answer</a:t>
            </a:r>
            <a:endParaRPr lang="en-US" sz="1100" dirty="0"/>
          </a:p>
        </p:txBody>
      </p:sp>
      <p:sp>
        <p:nvSpPr>
          <p:cNvPr id="19" name="Text 17"/>
          <p:cNvSpPr/>
          <p:nvPr/>
        </p:nvSpPr>
        <p:spPr>
          <a:xfrm>
            <a:off x="3200400" y="3154680"/>
            <a:ext cx="8321040" cy="777240"/>
          </a:xfrm>
          <a:prstGeom prst="rect">
            <a:avLst/>
          </a:prstGeom>
          <a:noFill/>
          <a:ln/>
        </p:spPr>
        <p:txBody>
          <a:bodyPr wrap="square" lIns="0" tIns="0" rIns="0" bIns="0" rtlCol="0" anchor="ctr"/>
          <a:lstStyle/>
          <a:p>
            <a:pPr indent="0" marL="0">
              <a:buNone/>
            </a:pPr>
            <a:r>
              <a:rPr lang="en-US" sz="1400" dirty="0">
                <a:solidFill>
                  <a:srgbClr val="1A1F3A"/>
                </a:solidFill>
                <a:latin typeface="Georgia" pitchFamily="34" charset="0"/>
                <a:ea typeface="Georgia" pitchFamily="34" charset="-122"/>
                <a:cs typeface="Georgia" pitchFamily="34" charset="-120"/>
              </a:rPr>
              <a:t>Most say yes. A few say no. Either way — “You're not alone, we're helping shops on Nimman accept it in 60 seconds.”</a:t>
            </a:r>
            <a:endParaRPr lang="en-US" sz="1400" dirty="0"/>
          </a:p>
        </p:txBody>
      </p:sp>
      <p:sp>
        <p:nvSpPr>
          <p:cNvPr id="20" name="Shape 18"/>
          <p:cNvSpPr/>
          <p:nvPr/>
        </p:nvSpPr>
        <p:spPr>
          <a:xfrm>
            <a:off x="457200" y="4114800"/>
            <a:ext cx="11247120" cy="914400"/>
          </a:xfrm>
          <a:prstGeom prst="roundRect">
            <a:avLst>
              <a:gd name="adj" fmla="val 10000"/>
            </a:avLst>
          </a:prstGeom>
          <a:solidFill>
            <a:srgbClr val="FFFFFF"/>
          </a:solidFill>
          <a:ln w="12700">
            <a:solidFill>
              <a:srgbClr val="E8E4DC"/>
            </a:solidFill>
            <a:prstDash val="solid"/>
          </a:ln>
        </p:spPr>
      </p:sp>
      <p:sp>
        <p:nvSpPr>
          <p:cNvPr id="21" name="Shape 19"/>
          <p:cNvSpPr/>
          <p:nvPr/>
        </p:nvSpPr>
        <p:spPr>
          <a:xfrm>
            <a:off x="457200" y="4114800"/>
            <a:ext cx="137160" cy="914400"/>
          </a:xfrm>
          <a:prstGeom prst="rect">
            <a:avLst/>
          </a:prstGeom>
          <a:solidFill>
            <a:srgbClr val="F96167"/>
          </a:solidFill>
          <a:ln/>
        </p:spPr>
      </p:sp>
      <p:sp>
        <p:nvSpPr>
          <p:cNvPr id="22" name="Text 20"/>
          <p:cNvSpPr/>
          <p:nvPr/>
        </p:nvSpPr>
        <p:spPr>
          <a:xfrm>
            <a:off x="777240" y="4206240"/>
            <a:ext cx="2286000" cy="320040"/>
          </a:xfrm>
          <a:prstGeom prst="rect">
            <a:avLst/>
          </a:prstGeom>
          <a:noFill/>
          <a:ln/>
        </p:spPr>
        <p:txBody>
          <a:bodyPr wrap="square" lIns="0" tIns="0" rIns="0" bIns="0" rtlCol="0" anchor="ctr"/>
          <a:lstStyle/>
          <a:p>
            <a:pPr indent="0" marL="0">
              <a:buNone/>
            </a:pPr>
            <a:r>
              <a:rPr lang="en-US" sz="1100" b="1" spc="200" kern="0" dirty="0">
                <a:solidFill>
                  <a:srgbClr val="F96167"/>
                </a:solidFill>
                <a:latin typeface="Calibri" pitchFamily="34" charset="0"/>
                <a:ea typeface="Calibri" pitchFamily="34" charset="-122"/>
                <a:cs typeface="Calibri" pitchFamily="34" charset="-120"/>
              </a:rPr>
              <a:t>STEP 3 · DEMO</a:t>
            </a:r>
            <a:endParaRPr lang="en-US" sz="1100" dirty="0"/>
          </a:p>
        </p:txBody>
      </p:sp>
      <p:sp>
        <p:nvSpPr>
          <p:cNvPr id="23" name="Text 21"/>
          <p:cNvSpPr/>
          <p:nvPr/>
        </p:nvSpPr>
        <p:spPr>
          <a:xfrm>
            <a:off x="777240" y="4572000"/>
            <a:ext cx="2286000" cy="365760"/>
          </a:xfrm>
          <a:prstGeom prst="rect">
            <a:avLst/>
          </a:prstGeom>
          <a:noFill/>
          <a:ln/>
        </p:spPr>
        <p:txBody>
          <a:bodyPr wrap="square" lIns="0" tIns="0" rIns="0" bIns="0" rtlCol="0" anchor="ctr"/>
          <a:lstStyle/>
          <a:p>
            <a:pPr indent="0" marL="0">
              <a:buNone/>
            </a:pPr>
            <a:r>
              <a:rPr lang="en-US" sz="1100" i="1" dirty="0">
                <a:solidFill>
                  <a:srgbClr val="6B6F8C"/>
                </a:solidFill>
                <a:latin typeface="Calibri" pitchFamily="34" charset="0"/>
                <a:ea typeface="Calibri" pitchFamily="34" charset="-122"/>
                <a:cs typeface="Calibri" pitchFamily="34" charset="-120"/>
              </a:rPr>
              <a:t>What you show</a:t>
            </a:r>
            <a:endParaRPr lang="en-US" sz="1100" dirty="0"/>
          </a:p>
        </p:txBody>
      </p:sp>
      <p:sp>
        <p:nvSpPr>
          <p:cNvPr id="24" name="Text 22"/>
          <p:cNvSpPr/>
          <p:nvPr/>
        </p:nvSpPr>
        <p:spPr>
          <a:xfrm>
            <a:off x="3200400" y="4206240"/>
            <a:ext cx="8321040" cy="777240"/>
          </a:xfrm>
          <a:prstGeom prst="rect">
            <a:avLst/>
          </a:prstGeom>
          <a:noFill/>
          <a:ln/>
        </p:spPr>
        <p:txBody>
          <a:bodyPr wrap="square" lIns="0" tIns="0" rIns="0" bIns="0" rtlCol="0" anchor="ctr"/>
          <a:lstStyle/>
          <a:p>
            <a:pPr indent="0" marL="0">
              <a:buNone/>
            </a:pPr>
            <a:r>
              <a:rPr lang="en-US" sz="1400" dirty="0">
                <a:solidFill>
                  <a:srgbClr val="1A1F3A"/>
                </a:solidFill>
                <a:latin typeface="Georgia" pitchFamily="34" charset="0"/>
                <a:ea typeface="Georgia" pitchFamily="34" charset="-122"/>
                <a:cs typeface="Georgia" pitchFamily="34" charset="-120"/>
              </a:rPr>
              <a:t>Open Bitcoin Starter on YOUR phone. Show the merchant QR. “Customer scans this. Money is in your wallet before they leave.”</a:t>
            </a:r>
            <a:endParaRPr lang="en-US" sz="1400" dirty="0"/>
          </a:p>
        </p:txBody>
      </p:sp>
      <p:sp>
        <p:nvSpPr>
          <p:cNvPr id="25" name="Shape 23"/>
          <p:cNvSpPr/>
          <p:nvPr/>
        </p:nvSpPr>
        <p:spPr>
          <a:xfrm>
            <a:off x="457200" y="5166360"/>
            <a:ext cx="11247120" cy="914400"/>
          </a:xfrm>
          <a:prstGeom prst="roundRect">
            <a:avLst>
              <a:gd name="adj" fmla="val 10000"/>
            </a:avLst>
          </a:prstGeom>
          <a:solidFill>
            <a:srgbClr val="FFFFFF"/>
          </a:solidFill>
          <a:ln w="12700">
            <a:solidFill>
              <a:srgbClr val="E8E4DC"/>
            </a:solidFill>
            <a:prstDash val="solid"/>
          </a:ln>
        </p:spPr>
      </p:sp>
      <p:sp>
        <p:nvSpPr>
          <p:cNvPr id="26" name="Shape 24"/>
          <p:cNvSpPr/>
          <p:nvPr/>
        </p:nvSpPr>
        <p:spPr>
          <a:xfrm>
            <a:off x="457200" y="5166360"/>
            <a:ext cx="137160" cy="914400"/>
          </a:xfrm>
          <a:prstGeom prst="rect">
            <a:avLst/>
          </a:prstGeom>
          <a:solidFill>
            <a:srgbClr val="F96167"/>
          </a:solidFill>
          <a:ln/>
        </p:spPr>
      </p:sp>
      <p:sp>
        <p:nvSpPr>
          <p:cNvPr id="27" name="Text 25"/>
          <p:cNvSpPr/>
          <p:nvPr/>
        </p:nvSpPr>
        <p:spPr>
          <a:xfrm>
            <a:off x="777240" y="5257800"/>
            <a:ext cx="2286000" cy="320040"/>
          </a:xfrm>
          <a:prstGeom prst="rect">
            <a:avLst/>
          </a:prstGeom>
          <a:noFill/>
          <a:ln/>
        </p:spPr>
        <p:txBody>
          <a:bodyPr wrap="square" lIns="0" tIns="0" rIns="0" bIns="0" rtlCol="0" anchor="ctr"/>
          <a:lstStyle/>
          <a:p>
            <a:pPr indent="0" marL="0">
              <a:buNone/>
            </a:pPr>
            <a:r>
              <a:rPr lang="en-US" sz="1100" b="1" spc="200" kern="0" dirty="0">
                <a:solidFill>
                  <a:srgbClr val="F96167"/>
                </a:solidFill>
                <a:latin typeface="Calibri" pitchFamily="34" charset="0"/>
                <a:ea typeface="Calibri" pitchFamily="34" charset="-122"/>
                <a:cs typeface="Calibri" pitchFamily="34" charset="-120"/>
              </a:rPr>
              <a:t>STEP 4 · ASK</a:t>
            </a:r>
            <a:endParaRPr lang="en-US" sz="1100" dirty="0"/>
          </a:p>
        </p:txBody>
      </p:sp>
      <p:sp>
        <p:nvSpPr>
          <p:cNvPr id="28" name="Text 26"/>
          <p:cNvSpPr/>
          <p:nvPr/>
        </p:nvSpPr>
        <p:spPr>
          <a:xfrm>
            <a:off x="777240" y="5623560"/>
            <a:ext cx="2286000" cy="365760"/>
          </a:xfrm>
          <a:prstGeom prst="rect">
            <a:avLst/>
          </a:prstGeom>
          <a:noFill/>
          <a:ln/>
        </p:spPr>
        <p:txBody>
          <a:bodyPr wrap="square" lIns="0" tIns="0" rIns="0" bIns="0" rtlCol="0" anchor="ctr"/>
          <a:lstStyle/>
          <a:p>
            <a:pPr indent="0" marL="0">
              <a:buNone/>
            </a:pPr>
            <a:r>
              <a:rPr lang="en-US" sz="1100" i="1" dirty="0">
                <a:solidFill>
                  <a:srgbClr val="6B6F8C"/>
                </a:solidFill>
                <a:latin typeface="Calibri" pitchFamily="34" charset="0"/>
                <a:ea typeface="Calibri" pitchFamily="34" charset="-122"/>
                <a:cs typeface="Calibri" pitchFamily="34" charset="-120"/>
              </a:rPr>
              <a:t>How you close</a:t>
            </a:r>
            <a:endParaRPr lang="en-US" sz="1100" dirty="0"/>
          </a:p>
        </p:txBody>
      </p:sp>
      <p:sp>
        <p:nvSpPr>
          <p:cNvPr id="29" name="Text 27"/>
          <p:cNvSpPr/>
          <p:nvPr/>
        </p:nvSpPr>
        <p:spPr>
          <a:xfrm>
            <a:off x="3200400" y="5257800"/>
            <a:ext cx="8321040" cy="777240"/>
          </a:xfrm>
          <a:prstGeom prst="rect">
            <a:avLst/>
          </a:prstGeom>
          <a:noFill/>
          <a:ln/>
        </p:spPr>
        <p:txBody>
          <a:bodyPr wrap="square" lIns="0" tIns="0" rIns="0" bIns="0" rtlCol="0" anchor="ctr"/>
          <a:lstStyle/>
          <a:p>
            <a:pPr indent="0" marL="0">
              <a:buNone/>
            </a:pPr>
            <a:r>
              <a:rPr lang="en-US" sz="1400" dirty="0">
                <a:solidFill>
                  <a:srgbClr val="1A1F3A"/>
                </a:solidFill>
                <a:latin typeface="Georgia" pitchFamily="34" charset="0"/>
                <a:ea typeface="Georgia" pitchFamily="34" charset="-122"/>
                <a:cs typeface="Georgia" pitchFamily="34" charset="-120"/>
              </a:rPr>
              <a:t>“Want me to set you up right now? Free. Takes 3 minutes. You keep the card on the counter.”</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8F2"/>
        </a:solidFill>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2F3C7E"/>
          </a:solidFill>
          <a:ln/>
        </p:spPr>
      </p:sp>
      <p:sp>
        <p:nvSpPr>
          <p:cNvPr id="3" name="Text 1"/>
          <p:cNvSpPr/>
          <p:nvPr/>
        </p:nvSpPr>
        <p:spPr>
          <a:xfrm>
            <a:off x="274320" y="18288"/>
            <a:ext cx="457200" cy="365760"/>
          </a:xfrm>
          <a:prstGeom prst="rect">
            <a:avLst/>
          </a:prstGeom>
          <a:noFill/>
          <a:ln/>
        </p:spPr>
        <p:txBody>
          <a:bodyPr wrap="square" lIns="0" tIns="0" rIns="0" bIns="0"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a:t>
            </a:r>
            <a:endParaRPr lang="en-US" sz="2200" dirty="0"/>
          </a:p>
        </p:txBody>
      </p:sp>
      <p:sp>
        <p:nvSpPr>
          <p:cNvPr id="4" name="Text 2"/>
          <p:cNvSpPr/>
          <p:nvPr/>
        </p:nvSpPr>
        <p:spPr>
          <a:xfrm>
            <a:off x="777240" y="45720"/>
            <a:ext cx="3657600" cy="32004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BITCOIN STARTER</a:t>
            </a:r>
            <a:endParaRPr lang="en-US" sz="1100" dirty="0"/>
          </a:p>
        </p:txBody>
      </p:sp>
      <p:sp>
        <p:nvSpPr>
          <p:cNvPr id="5" name="Text 3"/>
          <p:cNvSpPr/>
          <p:nvPr/>
        </p:nvSpPr>
        <p:spPr>
          <a:xfrm>
            <a:off x="4572000" y="45720"/>
            <a:ext cx="4572000" cy="320040"/>
          </a:xfrm>
          <a:prstGeom prst="rect">
            <a:avLst/>
          </a:prstGeom>
          <a:noFill/>
          <a:ln/>
        </p:spPr>
        <p:txBody>
          <a:bodyPr wrap="square" lIns="0" tIns="0" rIns="0" bIns="0" rtlCol="0" anchor="ctr"/>
          <a:lstStyle/>
          <a:p>
            <a:pPr algn="ctr" indent="0" marL="0">
              <a:buNone/>
            </a:pPr>
            <a:r>
              <a:rPr lang="en-US" sz="1000" spc="300" kern="0" dirty="0">
                <a:solidFill>
                  <a:srgbClr val="F9E795"/>
                </a:solidFill>
                <a:latin typeface="Calibri" pitchFamily="34" charset="0"/>
                <a:ea typeface="Calibri" pitchFamily="34" charset="-122"/>
                <a:cs typeface="Calibri" pitchFamily="34" charset="-120"/>
              </a:rPr>
              <a:t>03 · PROMOTER FIELD GUIDE</a:t>
            </a:r>
            <a:endParaRPr lang="en-US" sz="1000" dirty="0"/>
          </a:p>
        </p:txBody>
      </p:sp>
      <p:sp>
        <p:nvSpPr>
          <p:cNvPr id="6" name="Text 4"/>
          <p:cNvSpPr/>
          <p:nvPr/>
        </p:nvSpPr>
        <p:spPr>
          <a:xfrm>
            <a:off x="8686800" y="45720"/>
            <a:ext cx="3291840" cy="320040"/>
          </a:xfrm>
          <a:prstGeom prst="rect">
            <a:avLst/>
          </a:prstGeom>
          <a:noFill/>
          <a:ln/>
        </p:spPr>
        <p:txBody>
          <a:bodyPr wrap="square" lIns="0" tIns="0" rIns="0" bIns="0" rtlCol="0" anchor="ctr"/>
          <a:lstStyle/>
          <a:p>
            <a:pPr algn="r" indent="0" marL="0">
              <a:buNone/>
            </a:pPr>
            <a:r>
              <a:rPr lang="en-US" sz="1000" i="1" dirty="0">
                <a:solidFill>
                  <a:srgbClr val="FFFFFF"/>
                </a:solidFill>
                <a:latin typeface="Calibri" pitchFamily="34" charset="0"/>
                <a:ea typeface="Calibri" pitchFamily="34" charset="-122"/>
                <a:cs typeface="Calibri" pitchFamily="34" charset="-120"/>
              </a:rPr>
              <a:t>powered by BrandForce</a:t>
            </a:r>
            <a:endParaRPr lang="en-US" sz="1000" dirty="0"/>
          </a:p>
        </p:txBody>
      </p:sp>
      <p:sp>
        <p:nvSpPr>
          <p:cNvPr id="7" name="Text 5"/>
          <p:cNvSpPr/>
          <p:nvPr/>
        </p:nvSpPr>
        <p:spPr>
          <a:xfrm>
            <a:off x="11247120" y="6537960"/>
            <a:ext cx="822960" cy="228600"/>
          </a:xfrm>
          <a:prstGeom prst="rect">
            <a:avLst/>
          </a:prstGeom>
          <a:noFill/>
          <a:ln/>
        </p:spPr>
        <p:txBody>
          <a:bodyPr wrap="square" lIns="0" tIns="0" rIns="0" bIns="0" rtlCol="0" anchor="ctr"/>
          <a:lstStyle/>
          <a:p>
            <a:pPr algn="r" indent="0" marL="0">
              <a:buNone/>
            </a:pPr>
            <a:r>
              <a:rPr lang="en-US" sz="900" dirty="0">
                <a:solidFill>
                  <a:srgbClr val="6B6F8C"/>
                </a:solidFill>
                <a:latin typeface="Calibri" pitchFamily="34" charset="0"/>
                <a:ea typeface="Calibri" pitchFamily="34" charset="-122"/>
                <a:cs typeface="Calibri" pitchFamily="34" charset="-120"/>
              </a:rPr>
              <a:t>9 / 18</a:t>
            </a:r>
            <a:endParaRPr lang="en-US" sz="900" dirty="0"/>
          </a:p>
        </p:txBody>
      </p:sp>
      <p:sp>
        <p:nvSpPr>
          <p:cNvPr id="8" name="Text 6"/>
          <p:cNvSpPr/>
          <p:nvPr/>
        </p:nvSpPr>
        <p:spPr>
          <a:xfrm>
            <a:off x="457200" y="640080"/>
            <a:ext cx="11247120" cy="640080"/>
          </a:xfrm>
          <a:prstGeom prst="rect">
            <a:avLst/>
          </a:prstGeom>
          <a:noFill/>
          <a:ln/>
        </p:spPr>
        <p:txBody>
          <a:bodyPr wrap="square" lIns="0" tIns="0" rIns="0" bIns="0" rtlCol="0" anchor="ctr"/>
          <a:lstStyle/>
          <a:p>
            <a:pPr indent="0" marL="0">
              <a:buNone/>
            </a:pPr>
            <a:r>
              <a:rPr lang="en-US" sz="3200" b="1" dirty="0">
                <a:solidFill>
                  <a:srgbClr val="1A1F3A"/>
                </a:solidFill>
                <a:latin typeface="Georgia" pitchFamily="34" charset="0"/>
                <a:ea typeface="Georgia" pitchFamily="34" charset="-122"/>
                <a:cs typeface="Georgia" pitchFamily="34" charset="-120"/>
              </a:rPr>
              <a:t>Merchant objections — what to say back.</a:t>
            </a:r>
            <a:endParaRPr lang="en-US" sz="3200" dirty="0"/>
          </a:p>
        </p:txBody>
      </p:sp>
      <p:sp>
        <p:nvSpPr>
          <p:cNvPr id="9" name="Text 7"/>
          <p:cNvSpPr/>
          <p:nvPr/>
        </p:nvSpPr>
        <p:spPr>
          <a:xfrm>
            <a:off x="457200" y="1325880"/>
            <a:ext cx="11247120" cy="365760"/>
          </a:xfrm>
          <a:prstGeom prst="rect">
            <a:avLst/>
          </a:prstGeom>
          <a:noFill/>
          <a:ln/>
        </p:spPr>
        <p:txBody>
          <a:bodyPr wrap="square" lIns="0" tIns="0" rIns="0" bIns="0" rtlCol="0" anchor="ctr"/>
          <a:lstStyle/>
          <a:p>
            <a:pPr indent="0" marL="0">
              <a:buNone/>
            </a:pPr>
            <a:r>
              <a:rPr lang="en-US" sz="1400" i="1" dirty="0">
                <a:solidFill>
                  <a:srgbClr val="6B6F8C"/>
                </a:solidFill>
                <a:latin typeface="Calibri" pitchFamily="34" charset="0"/>
                <a:ea typeface="Calibri" pitchFamily="34" charset="-122"/>
                <a:cs typeface="Calibri" pitchFamily="34" charset="-120"/>
              </a:rPr>
              <a:t>Memorise these four. They cover ~80% of pushback you'll hear.</a:t>
            </a:r>
            <a:endParaRPr lang="en-US" sz="1400" dirty="0"/>
          </a:p>
        </p:txBody>
      </p:sp>
      <p:sp>
        <p:nvSpPr>
          <p:cNvPr id="10" name="Shape 8"/>
          <p:cNvSpPr/>
          <p:nvPr/>
        </p:nvSpPr>
        <p:spPr>
          <a:xfrm>
            <a:off x="457200" y="1920240"/>
            <a:ext cx="5486400" cy="1325880"/>
          </a:xfrm>
          <a:prstGeom prst="roundRect">
            <a:avLst>
              <a:gd name="adj" fmla="val 6897"/>
            </a:avLst>
          </a:prstGeom>
          <a:solidFill>
            <a:srgbClr val="FFFFFF"/>
          </a:solidFill>
          <a:ln w="12700">
            <a:solidFill>
              <a:srgbClr val="E8E4DC"/>
            </a:solidFill>
            <a:prstDash val="solid"/>
          </a:ln>
        </p:spPr>
      </p:sp>
      <p:sp>
        <p:nvSpPr>
          <p:cNvPr id="11" name="Text 9"/>
          <p:cNvSpPr/>
          <p:nvPr/>
        </p:nvSpPr>
        <p:spPr>
          <a:xfrm>
            <a:off x="640080" y="2011680"/>
            <a:ext cx="5120640" cy="457200"/>
          </a:xfrm>
          <a:prstGeom prst="rect">
            <a:avLst/>
          </a:prstGeom>
          <a:noFill/>
          <a:ln/>
        </p:spPr>
        <p:txBody>
          <a:bodyPr wrap="square" lIns="0" tIns="0" rIns="0" bIns="0" rtlCol="0" anchor="ctr"/>
          <a:lstStyle/>
          <a:p>
            <a:pPr indent="0" marL="0">
              <a:buNone/>
            </a:pPr>
            <a:r>
              <a:rPr lang="en-US" sz="1400" b="1" dirty="0">
                <a:solidFill>
                  <a:srgbClr val="F96167"/>
                </a:solidFill>
                <a:latin typeface="Georgia" pitchFamily="34" charset="0"/>
                <a:ea typeface="Georgia" pitchFamily="34" charset="-122"/>
                <a:cs typeface="Georgia" pitchFamily="34" charset="-120"/>
              </a:rPr>
              <a:t>“Bitcoin is too volatile.”</a:t>
            </a:r>
            <a:endParaRPr lang="en-US" sz="1400" dirty="0"/>
          </a:p>
        </p:txBody>
      </p:sp>
      <p:sp>
        <p:nvSpPr>
          <p:cNvPr id="12" name="Text 10"/>
          <p:cNvSpPr/>
          <p:nvPr/>
        </p:nvSpPr>
        <p:spPr>
          <a:xfrm>
            <a:off x="640080" y="2514600"/>
            <a:ext cx="5120640" cy="685800"/>
          </a:xfrm>
          <a:prstGeom prst="rect">
            <a:avLst/>
          </a:prstGeom>
          <a:noFill/>
          <a:ln/>
        </p:spPr>
        <p:txBody>
          <a:bodyPr wrap="square" lIns="0" tIns="0" rIns="0" bIns="0" rtlCol="0" anchor="ctr"/>
          <a:lstStyle/>
          <a:p>
            <a:pPr indent="0" marL="0">
              <a:buNone/>
            </a:pPr>
            <a:r>
              <a:rPr lang="en-US" sz="1200" dirty="0">
                <a:solidFill>
                  <a:srgbClr val="1A1F3A"/>
                </a:solidFill>
                <a:latin typeface="Calibri" pitchFamily="34" charset="0"/>
                <a:ea typeface="Calibri" pitchFamily="34" charset="-122"/>
                <a:cs typeface="Calibri" pitchFamily="34" charset="-120"/>
              </a:rPr>
              <a:t>“Auto-convert to baht the second a customer pays. You see baht. They paid in BTC. Both happy.”</a:t>
            </a:r>
            <a:endParaRPr lang="en-US" sz="1200" dirty="0"/>
          </a:p>
        </p:txBody>
      </p:sp>
      <p:sp>
        <p:nvSpPr>
          <p:cNvPr id="13" name="Shape 11"/>
          <p:cNvSpPr/>
          <p:nvPr/>
        </p:nvSpPr>
        <p:spPr>
          <a:xfrm>
            <a:off x="6217920" y="1920240"/>
            <a:ext cx="5486400" cy="1325880"/>
          </a:xfrm>
          <a:prstGeom prst="roundRect">
            <a:avLst>
              <a:gd name="adj" fmla="val 6897"/>
            </a:avLst>
          </a:prstGeom>
          <a:solidFill>
            <a:srgbClr val="FFFFFF"/>
          </a:solidFill>
          <a:ln w="12700">
            <a:solidFill>
              <a:srgbClr val="E8E4DC"/>
            </a:solidFill>
            <a:prstDash val="solid"/>
          </a:ln>
        </p:spPr>
      </p:sp>
      <p:sp>
        <p:nvSpPr>
          <p:cNvPr id="14" name="Text 12"/>
          <p:cNvSpPr/>
          <p:nvPr/>
        </p:nvSpPr>
        <p:spPr>
          <a:xfrm>
            <a:off x="6400800" y="2011680"/>
            <a:ext cx="5120640" cy="457200"/>
          </a:xfrm>
          <a:prstGeom prst="rect">
            <a:avLst/>
          </a:prstGeom>
          <a:noFill/>
          <a:ln/>
        </p:spPr>
        <p:txBody>
          <a:bodyPr wrap="square" lIns="0" tIns="0" rIns="0" bIns="0" rtlCol="0" anchor="ctr"/>
          <a:lstStyle/>
          <a:p>
            <a:pPr indent="0" marL="0">
              <a:buNone/>
            </a:pPr>
            <a:r>
              <a:rPr lang="en-US" sz="1400" b="1" dirty="0">
                <a:solidFill>
                  <a:srgbClr val="F96167"/>
                </a:solidFill>
                <a:latin typeface="Georgia" pitchFamily="34" charset="0"/>
                <a:ea typeface="Georgia" pitchFamily="34" charset="-122"/>
                <a:cs typeface="Georgia" pitchFamily="34" charset="-120"/>
              </a:rPr>
              <a:t>“My customers don't ask for it.”</a:t>
            </a:r>
            <a:endParaRPr lang="en-US" sz="1400" dirty="0"/>
          </a:p>
        </p:txBody>
      </p:sp>
      <p:sp>
        <p:nvSpPr>
          <p:cNvPr id="15" name="Text 13"/>
          <p:cNvSpPr/>
          <p:nvPr/>
        </p:nvSpPr>
        <p:spPr>
          <a:xfrm>
            <a:off x="6400800" y="2514600"/>
            <a:ext cx="5120640" cy="685800"/>
          </a:xfrm>
          <a:prstGeom prst="rect">
            <a:avLst/>
          </a:prstGeom>
          <a:noFill/>
          <a:ln/>
        </p:spPr>
        <p:txBody>
          <a:bodyPr wrap="square" lIns="0" tIns="0" rIns="0" bIns="0" rtlCol="0" anchor="ctr"/>
          <a:lstStyle/>
          <a:p>
            <a:pPr indent="0" marL="0">
              <a:buNone/>
            </a:pPr>
            <a:r>
              <a:rPr lang="en-US" sz="1200" dirty="0">
                <a:solidFill>
                  <a:srgbClr val="1A1F3A"/>
                </a:solidFill>
                <a:latin typeface="Calibri" pitchFamily="34" charset="0"/>
                <a:ea typeface="Calibri" pitchFamily="34" charset="-122"/>
                <a:cs typeface="Calibri" pitchFamily="34" charset="-120"/>
              </a:rPr>
              <a:t>“They didn't ask for QR pay either — until the shop next door had it. Be the first on Nimman.”</a:t>
            </a:r>
            <a:endParaRPr lang="en-US" sz="1200" dirty="0"/>
          </a:p>
        </p:txBody>
      </p:sp>
      <p:sp>
        <p:nvSpPr>
          <p:cNvPr id="16" name="Shape 14"/>
          <p:cNvSpPr/>
          <p:nvPr/>
        </p:nvSpPr>
        <p:spPr>
          <a:xfrm>
            <a:off x="457200" y="3383280"/>
            <a:ext cx="5486400" cy="1325880"/>
          </a:xfrm>
          <a:prstGeom prst="roundRect">
            <a:avLst>
              <a:gd name="adj" fmla="val 6897"/>
            </a:avLst>
          </a:prstGeom>
          <a:solidFill>
            <a:srgbClr val="FFFFFF"/>
          </a:solidFill>
          <a:ln w="12700">
            <a:solidFill>
              <a:srgbClr val="E8E4DC"/>
            </a:solidFill>
            <a:prstDash val="solid"/>
          </a:ln>
        </p:spPr>
      </p:sp>
      <p:sp>
        <p:nvSpPr>
          <p:cNvPr id="17" name="Text 15"/>
          <p:cNvSpPr/>
          <p:nvPr/>
        </p:nvSpPr>
        <p:spPr>
          <a:xfrm>
            <a:off x="640080" y="3474720"/>
            <a:ext cx="5120640" cy="457200"/>
          </a:xfrm>
          <a:prstGeom prst="rect">
            <a:avLst/>
          </a:prstGeom>
          <a:noFill/>
          <a:ln/>
        </p:spPr>
        <p:txBody>
          <a:bodyPr wrap="square" lIns="0" tIns="0" rIns="0" bIns="0" rtlCol="0" anchor="ctr"/>
          <a:lstStyle/>
          <a:p>
            <a:pPr indent="0" marL="0">
              <a:buNone/>
            </a:pPr>
            <a:r>
              <a:rPr lang="en-US" sz="1400" b="1" dirty="0">
                <a:solidFill>
                  <a:srgbClr val="F96167"/>
                </a:solidFill>
                <a:latin typeface="Georgia" pitchFamily="34" charset="0"/>
                <a:ea typeface="Georgia" pitchFamily="34" charset="-122"/>
                <a:cs typeface="Georgia" pitchFamily="34" charset="-120"/>
              </a:rPr>
              <a:t>“I don't understand crypto.”</a:t>
            </a:r>
            <a:endParaRPr lang="en-US" sz="1400" dirty="0"/>
          </a:p>
        </p:txBody>
      </p:sp>
      <p:sp>
        <p:nvSpPr>
          <p:cNvPr id="18" name="Text 16"/>
          <p:cNvSpPr/>
          <p:nvPr/>
        </p:nvSpPr>
        <p:spPr>
          <a:xfrm>
            <a:off x="640080" y="3977640"/>
            <a:ext cx="5120640" cy="685800"/>
          </a:xfrm>
          <a:prstGeom prst="rect">
            <a:avLst/>
          </a:prstGeom>
          <a:noFill/>
          <a:ln/>
        </p:spPr>
        <p:txBody>
          <a:bodyPr wrap="square" lIns="0" tIns="0" rIns="0" bIns="0" rtlCol="0" anchor="ctr"/>
          <a:lstStyle/>
          <a:p>
            <a:pPr indent="0" marL="0">
              <a:buNone/>
            </a:pPr>
            <a:r>
              <a:rPr lang="en-US" sz="1200" dirty="0">
                <a:solidFill>
                  <a:srgbClr val="1A1F3A"/>
                </a:solidFill>
                <a:latin typeface="Calibri" pitchFamily="34" charset="0"/>
                <a:ea typeface="Calibri" pitchFamily="34" charset="-122"/>
                <a:cs typeface="Calibri" pitchFamily="34" charset="-120"/>
              </a:rPr>
              <a:t>“You don't have to. You scan. They pay. Done. We handle every other step.”</a:t>
            </a:r>
            <a:endParaRPr lang="en-US" sz="1200" dirty="0"/>
          </a:p>
        </p:txBody>
      </p:sp>
      <p:sp>
        <p:nvSpPr>
          <p:cNvPr id="19" name="Shape 17"/>
          <p:cNvSpPr/>
          <p:nvPr/>
        </p:nvSpPr>
        <p:spPr>
          <a:xfrm>
            <a:off x="6217920" y="3383280"/>
            <a:ext cx="5486400" cy="1325880"/>
          </a:xfrm>
          <a:prstGeom prst="roundRect">
            <a:avLst>
              <a:gd name="adj" fmla="val 6897"/>
            </a:avLst>
          </a:prstGeom>
          <a:solidFill>
            <a:srgbClr val="FFFFFF"/>
          </a:solidFill>
          <a:ln w="12700">
            <a:solidFill>
              <a:srgbClr val="E8E4DC"/>
            </a:solidFill>
            <a:prstDash val="solid"/>
          </a:ln>
        </p:spPr>
      </p:sp>
      <p:sp>
        <p:nvSpPr>
          <p:cNvPr id="20" name="Text 18"/>
          <p:cNvSpPr/>
          <p:nvPr/>
        </p:nvSpPr>
        <p:spPr>
          <a:xfrm>
            <a:off x="6400800" y="3474720"/>
            <a:ext cx="5120640" cy="457200"/>
          </a:xfrm>
          <a:prstGeom prst="rect">
            <a:avLst/>
          </a:prstGeom>
          <a:noFill/>
          <a:ln/>
        </p:spPr>
        <p:txBody>
          <a:bodyPr wrap="square" lIns="0" tIns="0" rIns="0" bIns="0" rtlCol="0" anchor="ctr"/>
          <a:lstStyle/>
          <a:p>
            <a:pPr indent="0" marL="0">
              <a:buNone/>
            </a:pPr>
            <a:r>
              <a:rPr lang="en-US" sz="1400" b="1" dirty="0">
                <a:solidFill>
                  <a:srgbClr val="F96167"/>
                </a:solidFill>
                <a:latin typeface="Georgia" pitchFamily="34" charset="0"/>
                <a:ea typeface="Georgia" pitchFamily="34" charset="-122"/>
                <a:cs typeface="Georgia" pitchFamily="34" charset="-120"/>
              </a:rPr>
              <a:t>“Maybe later.”</a:t>
            </a:r>
            <a:endParaRPr lang="en-US" sz="1400" dirty="0"/>
          </a:p>
        </p:txBody>
      </p:sp>
      <p:sp>
        <p:nvSpPr>
          <p:cNvPr id="21" name="Text 19"/>
          <p:cNvSpPr/>
          <p:nvPr/>
        </p:nvSpPr>
        <p:spPr>
          <a:xfrm>
            <a:off x="6400800" y="3977640"/>
            <a:ext cx="5120640" cy="685800"/>
          </a:xfrm>
          <a:prstGeom prst="rect">
            <a:avLst/>
          </a:prstGeom>
          <a:noFill/>
          <a:ln/>
        </p:spPr>
        <p:txBody>
          <a:bodyPr wrap="square" lIns="0" tIns="0" rIns="0" bIns="0" rtlCol="0" anchor="ctr"/>
          <a:lstStyle/>
          <a:p>
            <a:pPr indent="0" marL="0">
              <a:buNone/>
            </a:pPr>
            <a:r>
              <a:rPr lang="en-US" sz="1200" dirty="0">
                <a:solidFill>
                  <a:srgbClr val="1A1F3A"/>
                </a:solidFill>
                <a:latin typeface="Calibri" pitchFamily="34" charset="0"/>
                <a:ea typeface="Calibri" pitchFamily="34" charset="-122"/>
                <a:cs typeface="Calibri" pitchFamily="34" charset="-120"/>
              </a:rPr>
              <a:t>“Totally fair. Setup is free, takes 3 min, no commitment. If you don't use it in a month, throw the card away.”</a:t>
            </a:r>
            <a:endParaRPr lang="en-US" sz="1200" dirty="0"/>
          </a:p>
        </p:txBody>
      </p:sp>
      <p:sp>
        <p:nvSpPr>
          <p:cNvPr id="22" name="Shape 20"/>
          <p:cNvSpPr/>
          <p:nvPr/>
        </p:nvSpPr>
        <p:spPr>
          <a:xfrm>
            <a:off x="457200" y="4846320"/>
            <a:ext cx="5486400" cy="1325880"/>
          </a:xfrm>
          <a:prstGeom prst="roundRect">
            <a:avLst>
              <a:gd name="adj" fmla="val 6897"/>
            </a:avLst>
          </a:prstGeom>
          <a:solidFill>
            <a:srgbClr val="FFFFFF"/>
          </a:solidFill>
          <a:ln w="12700">
            <a:solidFill>
              <a:srgbClr val="E8E4DC"/>
            </a:solidFill>
            <a:prstDash val="solid"/>
          </a:ln>
        </p:spPr>
      </p:sp>
      <p:sp>
        <p:nvSpPr>
          <p:cNvPr id="23" name="Text 21"/>
          <p:cNvSpPr/>
          <p:nvPr/>
        </p:nvSpPr>
        <p:spPr>
          <a:xfrm>
            <a:off x="640080" y="4937760"/>
            <a:ext cx="5120640" cy="457200"/>
          </a:xfrm>
          <a:prstGeom prst="rect">
            <a:avLst/>
          </a:prstGeom>
          <a:noFill/>
          <a:ln/>
        </p:spPr>
        <p:txBody>
          <a:bodyPr wrap="square" lIns="0" tIns="0" rIns="0" bIns="0" rtlCol="0" anchor="ctr"/>
          <a:lstStyle/>
          <a:p>
            <a:pPr indent="0" marL="0">
              <a:buNone/>
            </a:pPr>
            <a:r>
              <a:rPr lang="en-US" sz="1400" b="1" dirty="0">
                <a:solidFill>
                  <a:srgbClr val="F96167"/>
                </a:solidFill>
                <a:latin typeface="Georgia" pitchFamily="34" charset="0"/>
                <a:ea typeface="Georgia" pitchFamily="34" charset="-122"/>
                <a:cs typeface="Georgia" pitchFamily="34" charset="-120"/>
              </a:rPr>
              <a:t>“Is it legal?”</a:t>
            </a:r>
            <a:endParaRPr lang="en-US" sz="1400" dirty="0"/>
          </a:p>
        </p:txBody>
      </p:sp>
      <p:sp>
        <p:nvSpPr>
          <p:cNvPr id="24" name="Text 22"/>
          <p:cNvSpPr/>
          <p:nvPr/>
        </p:nvSpPr>
        <p:spPr>
          <a:xfrm>
            <a:off x="640080" y="5440680"/>
            <a:ext cx="5120640" cy="685800"/>
          </a:xfrm>
          <a:prstGeom prst="rect">
            <a:avLst/>
          </a:prstGeom>
          <a:noFill/>
          <a:ln/>
        </p:spPr>
        <p:txBody>
          <a:bodyPr wrap="square" lIns="0" tIns="0" rIns="0" bIns="0" rtlCol="0" anchor="ctr"/>
          <a:lstStyle/>
          <a:p>
            <a:pPr indent="0" marL="0">
              <a:buNone/>
            </a:pPr>
            <a:r>
              <a:rPr lang="en-US" sz="1200" dirty="0">
                <a:solidFill>
                  <a:srgbClr val="1A1F3A"/>
                </a:solidFill>
                <a:latin typeface="Calibri" pitchFamily="34" charset="0"/>
                <a:ea typeface="Calibri" pitchFamily="34" charset="-122"/>
                <a:cs typeface="Calibri" pitchFamily="34" charset="-120"/>
              </a:rPr>
              <a:t>“Accepting Bitcoin is allowed in Thailand. The card and wallet are non-custodial — you stay in full control.”</a:t>
            </a:r>
            <a:endParaRPr lang="en-US" sz="1200" dirty="0"/>
          </a:p>
        </p:txBody>
      </p:sp>
      <p:sp>
        <p:nvSpPr>
          <p:cNvPr id="25" name="Shape 23"/>
          <p:cNvSpPr/>
          <p:nvPr/>
        </p:nvSpPr>
        <p:spPr>
          <a:xfrm>
            <a:off x="6217920" y="4846320"/>
            <a:ext cx="5486400" cy="1325880"/>
          </a:xfrm>
          <a:prstGeom prst="roundRect">
            <a:avLst>
              <a:gd name="adj" fmla="val 6897"/>
            </a:avLst>
          </a:prstGeom>
          <a:solidFill>
            <a:srgbClr val="FFFFFF"/>
          </a:solidFill>
          <a:ln w="12700">
            <a:solidFill>
              <a:srgbClr val="E8E4DC"/>
            </a:solidFill>
            <a:prstDash val="solid"/>
          </a:ln>
        </p:spPr>
      </p:sp>
      <p:sp>
        <p:nvSpPr>
          <p:cNvPr id="26" name="Text 24"/>
          <p:cNvSpPr/>
          <p:nvPr/>
        </p:nvSpPr>
        <p:spPr>
          <a:xfrm>
            <a:off x="6400800" y="4937760"/>
            <a:ext cx="5120640" cy="457200"/>
          </a:xfrm>
          <a:prstGeom prst="rect">
            <a:avLst/>
          </a:prstGeom>
          <a:noFill/>
          <a:ln/>
        </p:spPr>
        <p:txBody>
          <a:bodyPr wrap="square" lIns="0" tIns="0" rIns="0" bIns="0" rtlCol="0" anchor="ctr"/>
          <a:lstStyle/>
          <a:p>
            <a:pPr indent="0" marL="0">
              <a:buNone/>
            </a:pPr>
            <a:r>
              <a:rPr lang="en-US" sz="1400" b="1" dirty="0">
                <a:solidFill>
                  <a:srgbClr val="F96167"/>
                </a:solidFill>
                <a:latin typeface="Georgia" pitchFamily="34" charset="0"/>
                <a:ea typeface="Georgia" pitchFamily="34" charset="-122"/>
                <a:cs typeface="Georgia" pitchFamily="34" charset="-120"/>
              </a:rPr>
              <a:t>“What's the catch?”</a:t>
            </a:r>
            <a:endParaRPr lang="en-US" sz="1400" dirty="0"/>
          </a:p>
        </p:txBody>
      </p:sp>
      <p:sp>
        <p:nvSpPr>
          <p:cNvPr id="27" name="Text 25"/>
          <p:cNvSpPr/>
          <p:nvPr/>
        </p:nvSpPr>
        <p:spPr>
          <a:xfrm>
            <a:off x="6400800" y="5440680"/>
            <a:ext cx="5120640" cy="685800"/>
          </a:xfrm>
          <a:prstGeom prst="rect">
            <a:avLst/>
          </a:prstGeom>
          <a:noFill/>
          <a:ln/>
        </p:spPr>
        <p:txBody>
          <a:bodyPr wrap="square" lIns="0" tIns="0" rIns="0" bIns="0" rtlCol="0" anchor="ctr"/>
          <a:lstStyle/>
          <a:p>
            <a:pPr indent="0" marL="0">
              <a:buNone/>
            </a:pPr>
            <a:r>
              <a:rPr lang="en-US" sz="1200" dirty="0">
                <a:solidFill>
                  <a:srgbClr val="1A1F3A"/>
                </a:solidFill>
                <a:latin typeface="Calibri" pitchFamily="34" charset="0"/>
                <a:ea typeface="Calibri" pitchFamily="34" charset="-122"/>
                <a:cs typeface="Calibri" pitchFamily="34" charset="-120"/>
              </a:rPr>
              <a:t>“None for you. We earn when shops grow. The card is free. Setup is free. Cancel any time.”</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Bitcoin Starter — Campaign 01 Soi Nimman</dc:title>
  <dc:subject>PptxGenJS Presentation</dc:subject>
  <dc:creator>PptxGenJS</dc:creator>
  <cp:lastModifiedBy>PptxGenJS</cp:lastModifiedBy>
  <cp:revision>1</cp:revision>
  <dcterms:created xsi:type="dcterms:W3CDTF">2026-04-27T05:37:41Z</dcterms:created>
  <dcterms:modified xsi:type="dcterms:W3CDTF">2026-04-27T05:37:41Z</dcterms:modified>
</cp:coreProperties>
</file>